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303" r:id="rId2"/>
    <p:sldId id="273" r:id="rId3"/>
    <p:sldId id="274" r:id="rId4"/>
    <p:sldId id="276" r:id="rId5"/>
    <p:sldId id="275" r:id="rId6"/>
    <p:sldId id="278" r:id="rId7"/>
    <p:sldId id="277" r:id="rId8"/>
    <p:sldId id="279" r:id="rId9"/>
    <p:sldId id="281" r:id="rId10"/>
    <p:sldId id="283" r:id="rId11"/>
    <p:sldId id="284" r:id="rId12"/>
    <p:sldId id="280" r:id="rId13"/>
    <p:sldId id="282" r:id="rId14"/>
    <p:sldId id="286" r:id="rId15"/>
    <p:sldId id="285" r:id="rId16"/>
    <p:sldId id="291" r:id="rId17"/>
    <p:sldId id="301" r:id="rId18"/>
    <p:sldId id="290" r:id="rId19"/>
    <p:sldId id="259" r:id="rId20"/>
    <p:sldId id="258" r:id="rId21"/>
    <p:sldId id="267" r:id="rId22"/>
    <p:sldId id="260" r:id="rId23"/>
    <p:sldId id="261" r:id="rId24"/>
    <p:sldId id="262" r:id="rId25"/>
    <p:sldId id="263" r:id="rId26"/>
    <p:sldId id="264" r:id="rId27"/>
    <p:sldId id="265" r:id="rId28"/>
    <p:sldId id="266" r:id="rId29"/>
    <p:sldId id="269" r:id="rId30"/>
    <p:sldId id="272" r:id="rId31"/>
    <p:sldId id="270" r:id="rId32"/>
    <p:sldId id="302" r:id="rId33"/>
    <p:sldId id="271" r:id="rId34"/>
    <p:sldId id="299" r:id="rId35"/>
    <p:sldId id="300" r:id="rId36"/>
    <p:sldId id="288" r:id="rId37"/>
    <p:sldId id="289" r:id="rId38"/>
    <p:sldId id="292" r:id="rId39"/>
    <p:sldId id="293" r:id="rId40"/>
    <p:sldId id="294" r:id="rId41"/>
    <p:sldId id="296" r:id="rId42"/>
    <p:sldId id="29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B930"/>
    <a:srgbClr val="08A8ED"/>
    <a:srgbClr val="000000"/>
    <a:srgbClr val="C00000"/>
    <a:srgbClr val="FFBD39"/>
    <a:srgbClr val="F95B31"/>
    <a:srgbClr val="3C73D0"/>
    <a:srgbClr val="E4132C"/>
    <a:srgbClr val="4A8FFF"/>
    <a:srgbClr val="80B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4" autoAdjust="0"/>
    <p:restoredTop sz="76654" autoAdjust="0"/>
  </p:normalViewPr>
  <p:slideViewPr>
    <p:cSldViewPr snapToGrid="0">
      <p:cViewPr varScale="1">
        <p:scale>
          <a:sx n="52" d="100"/>
          <a:sy n="52" d="100"/>
        </p:scale>
        <p:origin x="1512" y="78"/>
      </p:cViewPr>
      <p:guideLst/>
    </p:cSldViewPr>
  </p:slideViewPr>
  <p:notesTextViewPr>
    <p:cViewPr>
      <p:scale>
        <a:sx n="1" d="1"/>
        <a:sy n="1" d="1"/>
      </p:scale>
      <p:origin x="0" y="0"/>
    </p:cViewPr>
  </p:notesTextViewPr>
  <p:notesViewPr>
    <p:cSldViewPr snapToGrid="0">
      <p:cViewPr varScale="1">
        <p:scale>
          <a:sx n="52" d="100"/>
          <a:sy n="52" d="100"/>
        </p:scale>
        <p:origin x="219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C324BC-741C-1BBE-9077-B2B077B17D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D389D07-9F22-2F59-C631-DD9B9149F0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A44F8F-59C5-4682-BF9B-0D0F6668C832}" type="datetimeFigureOut">
              <a:rPr lang="en-IN" smtClean="0"/>
              <a:t>02-08-2025</a:t>
            </a:fld>
            <a:endParaRPr lang="en-IN"/>
          </a:p>
        </p:txBody>
      </p:sp>
      <p:sp>
        <p:nvSpPr>
          <p:cNvPr id="4" name="Footer Placeholder 3">
            <a:extLst>
              <a:ext uri="{FF2B5EF4-FFF2-40B4-BE49-F238E27FC236}">
                <a16:creationId xmlns:a16="http://schemas.microsoft.com/office/drawing/2014/main" id="{FF70A0EC-9B5A-3E7D-D867-1CFAF10F32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DFCCD5F-4C81-105D-2ABF-D3F6053DED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CA2FA4-4A09-4494-AC09-7645C2831B4F}" type="slidenum">
              <a:rPr lang="en-IN" smtClean="0"/>
              <a:t>‹#›</a:t>
            </a:fld>
            <a:endParaRPr lang="en-IN"/>
          </a:p>
        </p:txBody>
      </p:sp>
    </p:spTree>
    <p:extLst>
      <p:ext uri="{BB962C8B-B14F-4D97-AF65-F5344CB8AC3E}">
        <p14:creationId xmlns:p14="http://schemas.microsoft.com/office/powerpoint/2010/main" val="143549953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2:04:31.288"/>
    </inkml:context>
    <inkml:brush xml:id="br0">
      <inkml:brushProperty name="width" value="0.35" units="cm"/>
      <inkml:brushProperty name="height" value="0.35" units="cm"/>
      <inkml:brushProperty name="color" value="#FFFFFF"/>
    </inkml:brush>
  </inkml:definitions>
  <inkml:trace contextRef="#ctx0" brushRef="#br0">1 1219 628,'67'-85'969,"5"3"0,2 4-1,4 2 1,4 5 0,2 2 0,132-80-1,-49 51-757,4 7-1,312-118 1,-355 162-178,1 7 0,2 5 0,1 5 1,2 7-1,0 5 0,1 6 0,0 6 0,1 6 1,149 19-1,-142 1-182,-2 6 0,184 60 0,-224-52-1094,-2 4 1,-2 5-1,171 104 1,-200-103-342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2:04:36.657"/>
    </inkml:context>
    <inkml:brush xml:id="br0">
      <inkml:brushProperty name="width" value="0.35" units="cm"/>
      <inkml:brushProperty name="height" value="0.35" units="cm"/>
      <inkml:brushProperty name="color" value="#FFFFFF"/>
    </inkml:brush>
  </inkml:definitions>
  <inkml:trace contextRef="#ctx0" brushRef="#br0">139 388 732,'9'-20'661,"-1"-1"-1,-1 0 1,-1 0-1,-1-1 1,5-40 0,5-21 546,23-55 3356,-36 159-3470,-70 407-436,-67 269-964,126-659 264,3-15 22,1-1-1,1 1 0,-1 25 1,5-47 13,-6 0 89,12-9 2,-3 0 130,6 8-188,13 4-37,1-2-1,26 0 1,9 1 2,56 10 63,0 4 0,-2 6 0,0 4-1,109 43 1,-161-45-368,0 2 1,-2 3-1,69 46 0,-87-47-772,-1 1 0,-2 1-1,0 3 1,62 75 0,-63-58-1161,-4 3-80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1FF29-53AF-4165-8AFA-9523AE109F02}" type="datetimeFigureOut">
              <a:rPr lang="en-IN" smtClean="0"/>
              <a:t>02-08-2025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711A6-C3CD-45B9-8C2C-C531D58D3E98}" type="slidenum">
              <a:rPr lang="en-IN" smtClean="0"/>
              <a:t>‹#›</a:t>
            </a:fld>
            <a:endParaRPr lang="en-IN"/>
          </a:p>
        </p:txBody>
      </p:sp>
    </p:spTree>
    <p:extLst>
      <p:ext uri="{BB962C8B-B14F-4D97-AF65-F5344CB8AC3E}">
        <p14:creationId xmlns:p14="http://schemas.microsoft.com/office/powerpoint/2010/main" val="23842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7711A6-C3CD-45B9-8C2C-C531D58D3E98}" type="slidenum">
              <a:rPr lang="en-IN" smtClean="0"/>
              <a:t>22</a:t>
            </a:fld>
            <a:endParaRPr lang="en-IN"/>
          </a:p>
        </p:txBody>
      </p:sp>
    </p:spTree>
    <p:extLst>
      <p:ext uri="{BB962C8B-B14F-4D97-AF65-F5344CB8AC3E}">
        <p14:creationId xmlns:p14="http://schemas.microsoft.com/office/powerpoint/2010/main" val="252439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9C91F-B0AF-49DC-5AA8-F4092ECF5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00B8B-D6A0-698C-DA3F-51151D45AB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D9967-2017-2E35-A6F5-9C66A7BA284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5905FF8-2D9C-DC7F-A5E3-A77819DC33A3}"/>
              </a:ext>
            </a:extLst>
          </p:cNvPr>
          <p:cNvSpPr>
            <a:spLocks noGrp="1"/>
          </p:cNvSpPr>
          <p:nvPr>
            <p:ph type="sldNum" sz="quarter" idx="5"/>
          </p:nvPr>
        </p:nvSpPr>
        <p:spPr/>
        <p:txBody>
          <a:bodyPr/>
          <a:lstStyle/>
          <a:p>
            <a:fld id="{987711A6-C3CD-45B9-8C2C-C531D58D3E98}" type="slidenum">
              <a:rPr lang="en-IN" smtClean="0"/>
              <a:t>23</a:t>
            </a:fld>
            <a:endParaRPr lang="en-IN"/>
          </a:p>
        </p:txBody>
      </p:sp>
    </p:spTree>
    <p:extLst>
      <p:ext uri="{BB962C8B-B14F-4D97-AF65-F5344CB8AC3E}">
        <p14:creationId xmlns:p14="http://schemas.microsoft.com/office/powerpoint/2010/main" val="1608683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A14EB-F13C-8E51-2437-7259EAB8DE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E4D92-E54B-9F39-2BA9-CA859A319F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71071-BDB7-B5F7-FA27-3A7677DD23B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0BE0C42-872F-B580-C3F6-48225B945483}"/>
              </a:ext>
            </a:extLst>
          </p:cNvPr>
          <p:cNvSpPr>
            <a:spLocks noGrp="1"/>
          </p:cNvSpPr>
          <p:nvPr>
            <p:ph type="sldNum" sz="quarter" idx="5"/>
          </p:nvPr>
        </p:nvSpPr>
        <p:spPr/>
        <p:txBody>
          <a:bodyPr/>
          <a:lstStyle/>
          <a:p>
            <a:fld id="{987711A6-C3CD-45B9-8C2C-C531D58D3E98}" type="slidenum">
              <a:rPr lang="en-IN" smtClean="0"/>
              <a:t>24</a:t>
            </a:fld>
            <a:endParaRPr lang="en-IN"/>
          </a:p>
        </p:txBody>
      </p:sp>
    </p:spTree>
    <p:extLst>
      <p:ext uri="{BB962C8B-B14F-4D97-AF65-F5344CB8AC3E}">
        <p14:creationId xmlns:p14="http://schemas.microsoft.com/office/powerpoint/2010/main" val="475953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6DC77-186A-626C-B3E5-7501EA52FF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51865-8FAE-82AD-C010-3E7DC1571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7A8DC-1BDF-4F9C-2CE8-679F233C1D2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A53A27E-6BBC-9CEF-3886-7C0914EBDFF6}"/>
              </a:ext>
            </a:extLst>
          </p:cNvPr>
          <p:cNvSpPr>
            <a:spLocks noGrp="1"/>
          </p:cNvSpPr>
          <p:nvPr>
            <p:ph type="sldNum" sz="quarter" idx="5"/>
          </p:nvPr>
        </p:nvSpPr>
        <p:spPr/>
        <p:txBody>
          <a:bodyPr/>
          <a:lstStyle/>
          <a:p>
            <a:fld id="{987711A6-C3CD-45B9-8C2C-C531D58D3E98}" type="slidenum">
              <a:rPr lang="en-IN" smtClean="0"/>
              <a:t>25</a:t>
            </a:fld>
            <a:endParaRPr lang="en-IN"/>
          </a:p>
        </p:txBody>
      </p:sp>
    </p:spTree>
    <p:extLst>
      <p:ext uri="{BB962C8B-B14F-4D97-AF65-F5344CB8AC3E}">
        <p14:creationId xmlns:p14="http://schemas.microsoft.com/office/powerpoint/2010/main" val="310452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15E7A-EE11-5203-F4D0-B29E9D99E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E2FA2-6357-F481-4ACF-F760F01E0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35D41-75B3-7E84-2DA9-7416B7D9896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43A3A8F-D7C9-9396-6BC1-F757A800B092}"/>
              </a:ext>
            </a:extLst>
          </p:cNvPr>
          <p:cNvSpPr>
            <a:spLocks noGrp="1"/>
          </p:cNvSpPr>
          <p:nvPr>
            <p:ph type="sldNum" sz="quarter" idx="5"/>
          </p:nvPr>
        </p:nvSpPr>
        <p:spPr/>
        <p:txBody>
          <a:bodyPr/>
          <a:lstStyle/>
          <a:p>
            <a:fld id="{987711A6-C3CD-45B9-8C2C-C531D58D3E98}" type="slidenum">
              <a:rPr lang="en-IN" smtClean="0"/>
              <a:t>26</a:t>
            </a:fld>
            <a:endParaRPr lang="en-IN"/>
          </a:p>
        </p:txBody>
      </p:sp>
    </p:spTree>
    <p:extLst>
      <p:ext uri="{BB962C8B-B14F-4D97-AF65-F5344CB8AC3E}">
        <p14:creationId xmlns:p14="http://schemas.microsoft.com/office/powerpoint/2010/main" val="2328033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791CB-C95B-2F7B-DF7A-F31986AAA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E8D2A-015C-3FB2-ECE4-8D9CF81F74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0505E-7D33-D569-F4CF-9CA07F9799E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C229878-3570-990E-C5B7-5185B1CA66DB}"/>
              </a:ext>
            </a:extLst>
          </p:cNvPr>
          <p:cNvSpPr>
            <a:spLocks noGrp="1"/>
          </p:cNvSpPr>
          <p:nvPr>
            <p:ph type="sldNum" sz="quarter" idx="5"/>
          </p:nvPr>
        </p:nvSpPr>
        <p:spPr/>
        <p:txBody>
          <a:bodyPr/>
          <a:lstStyle/>
          <a:p>
            <a:fld id="{987711A6-C3CD-45B9-8C2C-C531D58D3E98}" type="slidenum">
              <a:rPr lang="en-IN" smtClean="0"/>
              <a:t>27</a:t>
            </a:fld>
            <a:endParaRPr lang="en-IN"/>
          </a:p>
        </p:txBody>
      </p:sp>
    </p:spTree>
    <p:extLst>
      <p:ext uri="{BB962C8B-B14F-4D97-AF65-F5344CB8AC3E}">
        <p14:creationId xmlns:p14="http://schemas.microsoft.com/office/powerpoint/2010/main" val="263420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peak demand (Mar–May 2023), GPU farm rental contracts surged—many companies </a:t>
            </a:r>
            <a:r>
              <a:rPr lang="en-US" b="1" dirty="0"/>
              <a:t>prepaid months of capacity</a:t>
            </a:r>
            <a:r>
              <a:rPr lang="en-US" dirty="0"/>
              <a:t> at rates over </a:t>
            </a:r>
            <a:r>
              <a:rPr lang="en-US" b="1" dirty="0"/>
              <a:t>$8/hour</a:t>
            </a:r>
          </a:p>
          <a:p>
            <a:r>
              <a:rPr lang="en-US" b="1" dirty="0"/>
              <a:t>Scarcity enabled peak prices</a:t>
            </a:r>
            <a:r>
              <a:rPr lang="en-US" dirty="0"/>
              <a:t>: When supply was limited, rates soared and providers locked in high-paying clients via contracts</a:t>
            </a:r>
          </a:p>
          <a:p>
            <a:endParaRPr lang="en-US" dirty="0"/>
          </a:p>
          <a:p>
            <a:r>
              <a:rPr lang="en-US" dirty="0"/>
              <a:t>DISCUSS THE VEBLEN GOODS  </a:t>
            </a:r>
            <a:endParaRPr lang="en-IN" dirty="0"/>
          </a:p>
        </p:txBody>
      </p:sp>
      <p:sp>
        <p:nvSpPr>
          <p:cNvPr id="4" name="Slide Number Placeholder 3"/>
          <p:cNvSpPr>
            <a:spLocks noGrp="1"/>
          </p:cNvSpPr>
          <p:nvPr>
            <p:ph type="sldNum" sz="quarter" idx="5"/>
          </p:nvPr>
        </p:nvSpPr>
        <p:spPr/>
        <p:txBody>
          <a:bodyPr/>
          <a:lstStyle/>
          <a:p>
            <a:fld id="{987711A6-C3CD-45B9-8C2C-C531D58D3E98}" type="slidenum">
              <a:rPr lang="en-IN" smtClean="0"/>
              <a:t>40</a:t>
            </a:fld>
            <a:endParaRPr lang="en-IN"/>
          </a:p>
        </p:txBody>
      </p:sp>
    </p:spTree>
    <p:extLst>
      <p:ext uri="{BB962C8B-B14F-4D97-AF65-F5344CB8AC3E}">
        <p14:creationId xmlns:p14="http://schemas.microsoft.com/office/powerpoint/2010/main" val="334116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D1AA9-ADB5-F6FF-D44A-3A22FB935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9FAD47-6991-F4A4-FC62-0CCA4E183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DC9074-3C77-2B86-EA7B-7AA1EA8A8C77}"/>
              </a:ext>
            </a:extLst>
          </p:cNvPr>
          <p:cNvSpPr>
            <a:spLocks noGrp="1"/>
          </p:cNvSpPr>
          <p:nvPr>
            <p:ph type="dt" sz="half" idx="10"/>
          </p:nvPr>
        </p:nvSpPr>
        <p:spPr/>
        <p:txBody>
          <a:bodyPr/>
          <a:lstStyle/>
          <a:p>
            <a:fld id="{DD2029D9-4DD8-41CD-9C00-231C18F9E5B8}" type="datetimeFigureOut">
              <a:rPr lang="en-IN" smtClean="0"/>
              <a:t>02-08-2025</a:t>
            </a:fld>
            <a:endParaRPr lang="en-IN"/>
          </a:p>
        </p:txBody>
      </p:sp>
      <p:sp>
        <p:nvSpPr>
          <p:cNvPr id="5" name="Footer Placeholder 4">
            <a:extLst>
              <a:ext uri="{FF2B5EF4-FFF2-40B4-BE49-F238E27FC236}">
                <a16:creationId xmlns:a16="http://schemas.microsoft.com/office/drawing/2014/main" id="{40DA0D82-DC6B-067B-AA97-FF60C2B53C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C3115C-5CAA-9FB1-598C-68DDCFFEECFD}"/>
              </a:ext>
            </a:extLst>
          </p:cNvPr>
          <p:cNvSpPr>
            <a:spLocks noGrp="1"/>
          </p:cNvSpPr>
          <p:nvPr>
            <p:ph type="sldNum" sz="quarter" idx="12"/>
          </p:nvPr>
        </p:nvSpPr>
        <p:spPr/>
        <p:txBody>
          <a:bodyPr/>
          <a:lstStyle/>
          <a:p>
            <a:fld id="{7E14EACF-CB90-4540-91F4-7DA7D0F44F77}" type="slidenum">
              <a:rPr lang="en-IN" smtClean="0"/>
              <a:t>‹#›</a:t>
            </a:fld>
            <a:endParaRPr lang="en-IN"/>
          </a:p>
        </p:txBody>
      </p:sp>
    </p:spTree>
    <p:extLst>
      <p:ext uri="{BB962C8B-B14F-4D97-AF65-F5344CB8AC3E}">
        <p14:creationId xmlns:p14="http://schemas.microsoft.com/office/powerpoint/2010/main" val="16687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A1C0-BC3C-A912-2DE6-40AA0F6514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4C389B-7691-E60A-2BF4-2F06E5AA52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A16E10-8FB5-EB36-0FAC-23B47C953CDF}"/>
              </a:ext>
            </a:extLst>
          </p:cNvPr>
          <p:cNvSpPr>
            <a:spLocks noGrp="1"/>
          </p:cNvSpPr>
          <p:nvPr>
            <p:ph type="dt" sz="half" idx="10"/>
          </p:nvPr>
        </p:nvSpPr>
        <p:spPr/>
        <p:txBody>
          <a:bodyPr/>
          <a:lstStyle/>
          <a:p>
            <a:fld id="{DD2029D9-4DD8-41CD-9C00-231C18F9E5B8}" type="datetimeFigureOut">
              <a:rPr lang="en-IN" smtClean="0"/>
              <a:t>02-08-2025</a:t>
            </a:fld>
            <a:endParaRPr lang="en-IN"/>
          </a:p>
        </p:txBody>
      </p:sp>
      <p:sp>
        <p:nvSpPr>
          <p:cNvPr id="5" name="Footer Placeholder 4">
            <a:extLst>
              <a:ext uri="{FF2B5EF4-FFF2-40B4-BE49-F238E27FC236}">
                <a16:creationId xmlns:a16="http://schemas.microsoft.com/office/drawing/2014/main" id="{2DBCB45D-E3FD-01E4-0B7B-9789A6D2AE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82C210-B8FB-08EF-2657-A0F1AC6FD74E}"/>
              </a:ext>
            </a:extLst>
          </p:cNvPr>
          <p:cNvSpPr>
            <a:spLocks noGrp="1"/>
          </p:cNvSpPr>
          <p:nvPr>
            <p:ph type="sldNum" sz="quarter" idx="12"/>
          </p:nvPr>
        </p:nvSpPr>
        <p:spPr/>
        <p:txBody>
          <a:bodyPr/>
          <a:lstStyle/>
          <a:p>
            <a:fld id="{7E14EACF-CB90-4540-91F4-7DA7D0F44F77}" type="slidenum">
              <a:rPr lang="en-IN" smtClean="0"/>
              <a:t>‹#›</a:t>
            </a:fld>
            <a:endParaRPr lang="en-IN"/>
          </a:p>
        </p:txBody>
      </p:sp>
    </p:spTree>
    <p:extLst>
      <p:ext uri="{BB962C8B-B14F-4D97-AF65-F5344CB8AC3E}">
        <p14:creationId xmlns:p14="http://schemas.microsoft.com/office/powerpoint/2010/main" val="3499236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F5AC8E-5898-A9CE-612D-06732AF96B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977EB8-20F0-D93F-5879-F8FD923FDF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FD9307-8236-5995-190C-1D875A5562ED}"/>
              </a:ext>
            </a:extLst>
          </p:cNvPr>
          <p:cNvSpPr>
            <a:spLocks noGrp="1"/>
          </p:cNvSpPr>
          <p:nvPr>
            <p:ph type="dt" sz="half" idx="10"/>
          </p:nvPr>
        </p:nvSpPr>
        <p:spPr/>
        <p:txBody>
          <a:bodyPr/>
          <a:lstStyle/>
          <a:p>
            <a:fld id="{DD2029D9-4DD8-41CD-9C00-231C18F9E5B8}" type="datetimeFigureOut">
              <a:rPr lang="en-IN" smtClean="0"/>
              <a:t>02-08-2025</a:t>
            </a:fld>
            <a:endParaRPr lang="en-IN"/>
          </a:p>
        </p:txBody>
      </p:sp>
      <p:sp>
        <p:nvSpPr>
          <p:cNvPr id="5" name="Footer Placeholder 4">
            <a:extLst>
              <a:ext uri="{FF2B5EF4-FFF2-40B4-BE49-F238E27FC236}">
                <a16:creationId xmlns:a16="http://schemas.microsoft.com/office/drawing/2014/main" id="{A6EA5C94-B2EF-CE8E-7064-C007260C50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22A24F-0AB9-C5C6-FBFE-29814E0EFC03}"/>
              </a:ext>
            </a:extLst>
          </p:cNvPr>
          <p:cNvSpPr>
            <a:spLocks noGrp="1"/>
          </p:cNvSpPr>
          <p:nvPr>
            <p:ph type="sldNum" sz="quarter" idx="12"/>
          </p:nvPr>
        </p:nvSpPr>
        <p:spPr/>
        <p:txBody>
          <a:bodyPr/>
          <a:lstStyle/>
          <a:p>
            <a:fld id="{7E14EACF-CB90-4540-91F4-7DA7D0F44F77}" type="slidenum">
              <a:rPr lang="en-IN" smtClean="0"/>
              <a:t>‹#›</a:t>
            </a:fld>
            <a:endParaRPr lang="en-IN"/>
          </a:p>
        </p:txBody>
      </p:sp>
    </p:spTree>
    <p:extLst>
      <p:ext uri="{BB962C8B-B14F-4D97-AF65-F5344CB8AC3E}">
        <p14:creationId xmlns:p14="http://schemas.microsoft.com/office/powerpoint/2010/main" val="6105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DFAB-1CA2-A659-72BC-4D6853A7A5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523D18-8249-D1DD-D7F1-4FFB0E95A3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DCDC4E-DD43-461F-0518-B6F35478CCF4}"/>
              </a:ext>
            </a:extLst>
          </p:cNvPr>
          <p:cNvSpPr>
            <a:spLocks noGrp="1"/>
          </p:cNvSpPr>
          <p:nvPr>
            <p:ph type="dt" sz="half" idx="10"/>
          </p:nvPr>
        </p:nvSpPr>
        <p:spPr/>
        <p:txBody>
          <a:bodyPr/>
          <a:lstStyle/>
          <a:p>
            <a:fld id="{DD2029D9-4DD8-41CD-9C00-231C18F9E5B8}" type="datetimeFigureOut">
              <a:rPr lang="en-IN" smtClean="0"/>
              <a:t>02-08-2025</a:t>
            </a:fld>
            <a:endParaRPr lang="en-IN"/>
          </a:p>
        </p:txBody>
      </p:sp>
      <p:sp>
        <p:nvSpPr>
          <p:cNvPr id="5" name="Footer Placeholder 4">
            <a:extLst>
              <a:ext uri="{FF2B5EF4-FFF2-40B4-BE49-F238E27FC236}">
                <a16:creationId xmlns:a16="http://schemas.microsoft.com/office/drawing/2014/main" id="{B078D545-8E9C-A51D-B6DF-312D57CE55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ED7BC3-9321-9E00-7002-AFD6F0DBD47E}"/>
              </a:ext>
            </a:extLst>
          </p:cNvPr>
          <p:cNvSpPr>
            <a:spLocks noGrp="1"/>
          </p:cNvSpPr>
          <p:nvPr>
            <p:ph type="sldNum" sz="quarter" idx="12"/>
          </p:nvPr>
        </p:nvSpPr>
        <p:spPr/>
        <p:txBody>
          <a:bodyPr/>
          <a:lstStyle/>
          <a:p>
            <a:fld id="{7E14EACF-CB90-4540-91F4-7DA7D0F44F77}" type="slidenum">
              <a:rPr lang="en-IN" smtClean="0"/>
              <a:t>‹#›</a:t>
            </a:fld>
            <a:endParaRPr lang="en-IN"/>
          </a:p>
        </p:txBody>
      </p:sp>
    </p:spTree>
    <p:extLst>
      <p:ext uri="{BB962C8B-B14F-4D97-AF65-F5344CB8AC3E}">
        <p14:creationId xmlns:p14="http://schemas.microsoft.com/office/powerpoint/2010/main" val="361608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3B26-4303-20FA-0B92-94727B5865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2BAF67-DB46-761A-D8A1-343F37282D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33DF8-C30F-68D7-AEE0-B1E5E16446EB}"/>
              </a:ext>
            </a:extLst>
          </p:cNvPr>
          <p:cNvSpPr>
            <a:spLocks noGrp="1"/>
          </p:cNvSpPr>
          <p:nvPr>
            <p:ph type="dt" sz="half" idx="10"/>
          </p:nvPr>
        </p:nvSpPr>
        <p:spPr/>
        <p:txBody>
          <a:bodyPr/>
          <a:lstStyle/>
          <a:p>
            <a:fld id="{DD2029D9-4DD8-41CD-9C00-231C18F9E5B8}" type="datetimeFigureOut">
              <a:rPr lang="en-IN" smtClean="0"/>
              <a:t>02-08-2025</a:t>
            </a:fld>
            <a:endParaRPr lang="en-IN"/>
          </a:p>
        </p:txBody>
      </p:sp>
      <p:sp>
        <p:nvSpPr>
          <p:cNvPr id="5" name="Footer Placeholder 4">
            <a:extLst>
              <a:ext uri="{FF2B5EF4-FFF2-40B4-BE49-F238E27FC236}">
                <a16:creationId xmlns:a16="http://schemas.microsoft.com/office/drawing/2014/main" id="{00E8221B-F600-63CD-0219-140F2D92C4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B0F880-51BF-F9BD-C8EE-077B9561F829}"/>
              </a:ext>
            </a:extLst>
          </p:cNvPr>
          <p:cNvSpPr>
            <a:spLocks noGrp="1"/>
          </p:cNvSpPr>
          <p:nvPr>
            <p:ph type="sldNum" sz="quarter" idx="12"/>
          </p:nvPr>
        </p:nvSpPr>
        <p:spPr/>
        <p:txBody>
          <a:bodyPr/>
          <a:lstStyle/>
          <a:p>
            <a:fld id="{7E14EACF-CB90-4540-91F4-7DA7D0F44F77}" type="slidenum">
              <a:rPr lang="en-IN" smtClean="0"/>
              <a:t>‹#›</a:t>
            </a:fld>
            <a:endParaRPr lang="en-IN"/>
          </a:p>
        </p:txBody>
      </p:sp>
    </p:spTree>
    <p:extLst>
      <p:ext uri="{BB962C8B-B14F-4D97-AF65-F5344CB8AC3E}">
        <p14:creationId xmlns:p14="http://schemas.microsoft.com/office/powerpoint/2010/main" val="387223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3A55-D0E2-3E7D-8E17-6A025A4D73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1DC60E-D5A5-F3BA-A5C9-ECA4CAAA12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8674C32-EB84-D89C-F2B5-F1F3C7E8F0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5DFED3-34AC-8EC7-AB80-476A5B383E2C}"/>
              </a:ext>
            </a:extLst>
          </p:cNvPr>
          <p:cNvSpPr>
            <a:spLocks noGrp="1"/>
          </p:cNvSpPr>
          <p:nvPr>
            <p:ph type="dt" sz="half" idx="10"/>
          </p:nvPr>
        </p:nvSpPr>
        <p:spPr/>
        <p:txBody>
          <a:bodyPr/>
          <a:lstStyle/>
          <a:p>
            <a:fld id="{DD2029D9-4DD8-41CD-9C00-231C18F9E5B8}" type="datetimeFigureOut">
              <a:rPr lang="en-IN" smtClean="0"/>
              <a:t>02-08-2025</a:t>
            </a:fld>
            <a:endParaRPr lang="en-IN"/>
          </a:p>
        </p:txBody>
      </p:sp>
      <p:sp>
        <p:nvSpPr>
          <p:cNvPr id="6" name="Footer Placeholder 5">
            <a:extLst>
              <a:ext uri="{FF2B5EF4-FFF2-40B4-BE49-F238E27FC236}">
                <a16:creationId xmlns:a16="http://schemas.microsoft.com/office/drawing/2014/main" id="{AEEA69C0-29EA-670B-216E-7E59F8D855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32494E-86CC-6224-C45C-A3F7BB1B1504}"/>
              </a:ext>
            </a:extLst>
          </p:cNvPr>
          <p:cNvSpPr>
            <a:spLocks noGrp="1"/>
          </p:cNvSpPr>
          <p:nvPr>
            <p:ph type="sldNum" sz="quarter" idx="12"/>
          </p:nvPr>
        </p:nvSpPr>
        <p:spPr/>
        <p:txBody>
          <a:bodyPr/>
          <a:lstStyle/>
          <a:p>
            <a:fld id="{7E14EACF-CB90-4540-91F4-7DA7D0F44F77}" type="slidenum">
              <a:rPr lang="en-IN" smtClean="0"/>
              <a:t>‹#›</a:t>
            </a:fld>
            <a:endParaRPr lang="en-IN"/>
          </a:p>
        </p:txBody>
      </p:sp>
    </p:spTree>
    <p:extLst>
      <p:ext uri="{BB962C8B-B14F-4D97-AF65-F5344CB8AC3E}">
        <p14:creationId xmlns:p14="http://schemas.microsoft.com/office/powerpoint/2010/main" val="317510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F3B5-CE63-4B42-F4E0-315FB973DA9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C4A30E-200F-F8E9-4350-24786D8CD7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A36523-8CCA-C468-96DD-DC5259FD39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10A119-341B-D602-779D-235020482C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72B96A-28A8-53E1-64DD-449F900247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3E8FF2-CE7A-CC61-4BAE-FD6F55A0E4F8}"/>
              </a:ext>
            </a:extLst>
          </p:cNvPr>
          <p:cNvSpPr>
            <a:spLocks noGrp="1"/>
          </p:cNvSpPr>
          <p:nvPr>
            <p:ph type="dt" sz="half" idx="10"/>
          </p:nvPr>
        </p:nvSpPr>
        <p:spPr/>
        <p:txBody>
          <a:bodyPr/>
          <a:lstStyle/>
          <a:p>
            <a:fld id="{DD2029D9-4DD8-41CD-9C00-231C18F9E5B8}" type="datetimeFigureOut">
              <a:rPr lang="en-IN" smtClean="0"/>
              <a:t>02-08-2025</a:t>
            </a:fld>
            <a:endParaRPr lang="en-IN"/>
          </a:p>
        </p:txBody>
      </p:sp>
      <p:sp>
        <p:nvSpPr>
          <p:cNvPr id="8" name="Footer Placeholder 7">
            <a:extLst>
              <a:ext uri="{FF2B5EF4-FFF2-40B4-BE49-F238E27FC236}">
                <a16:creationId xmlns:a16="http://schemas.microsoft.com/office/drawing/2014/main" id="{51754900-02FC-B4AA-059F-E18DB2EAC6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AA1A378-929F-65BC-4881-BF0B8988ECE6}"/>
              </a:ext>
            </a:extLst>
          </p:cNvPr>
          <p:cNvSpPr>
            <a:spLocks noGrp="1"/>
          </p:cNvSpPr>
          <p:nvPr>
            <p:ph type="sldNum" sz="quarter" idx="12"/>
          </p:nvPr>
        </p:nvSpPr>
        <p:spPr/>
        <p:txBody>
          <a:bodyPr/>
          <a:lstStyle/>
          <a:p>
            <a:fld id="{7E14EACF-CB90-4540-91F4-7DA7D0F44F77}" type="slidenum">
              <a:rPr lang="en-IN" smtClean="0"/>
              <a:t>‹#›</a:t>
            </a:fld>
            <a:endParaRPr lang="en-IN"/>
          </a:p>
        </p:txBody>
      </p:sp>
    </p:spTree>
    <p:extLst>
      <p:ext uri="{BB962C8B-B14F-4D97-AF65-F5344CB8AC3E}">
        <p14:creationId xmlns:p14="http://schemas.microsoft.com/office/powerpoint/2010/main" val="211443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952A-8771-4295-4F1A-EFB4228396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401193-995A-2057-0925-D2594FFED497}"/>
              </a:ext>
            </a:extLst>
          </p:cNvPr>
          <p:cNvSpPr>
            <a:spLocks noGrp="1"/>
          </p:cNvSpPr>
          <p:nvPr>
            <p:ph type="dt" sz="half" idx="10"/>
          </p:nvPr>
        </p:nvSpPr>
        <p:spPr/>
        <p:txBody>
          <a:bodyPr/>
          <a:lstStyle/>
          <a:p>
            <a:fld id="{DD2029D9-4DD8-41CD-9C00-231C18F9E5B8}" type="datetimeFigureOut">
              <a:rPr lang="en-IN" smtClean="0"/>
              <a:t>02-08-2025</a:t>
            </a:fld>
            <a:endParaRPr lang="en-IN"/>
          </a:p>
        </p:txBody>
      </p:sp>
      <p:sp>
        <p:nvSpPr>
          <p:cNvPr id="4" name="Footer Placeholder 3">
            <a:extLst>
              <a:ext uri="{FF2B5EF4-FFF2-40B4-BE49-F238E27FC236}">
                <a16:creationId xmlns:a16="http://schemas.microsoft.com/office/drawing/2014/main" id="{85F03066-38D7-D943-76E4-ACD13D1CA4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5F3E647-7CEA-A054-A1C1-C7207B172529}"/>
              </a:ext>
            </a:extLst>
          </p:cNvPr>
          <p:cNvSpPr>
            <a:spLocks noGrp="1"/>
          </p:cNvSpPr>
          <p:nvPr>
            <p:ph type="sldNum" sz="quarter" idx="12"/>
          </p:nvPr>
        </p:nvSpPr>
        <p:spPr/>
        <p:txBody>
          <a:bodyPr/>
          <a:lstStyle/>
          <a:p>
            <a:fld id="{7E14EACF-CB90-4540-91F4-7DA7D0F44F77}" type="slidenum">
              <a:rPr lang="en-IN" smtClean="0"/>
              <a:t>‹#›</a:t>
            </a:fld>
            <a:endParaRPr lang="en-IN"/>
          </a:p>
        </p:txBody>
      </p:sp>
    </p:spTree>
    <p:extLst>
      <p:ext uri="{BB962C8B-B14F-4D97-AF65-F5344CB8AC3E}">
        <p14:creationId xmlns:p14="http://schemas.microsoft.com/office/powerpoint/2010/main" val="3389793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2AC6FA-872B-E5B8-B2C8-42173F9CE993}"/>
              </a:ext>
            </a:extLst>
          </p:cNvPr>
          <p:cNvSpPr>
            <a:spLocks noGrp="1"/>
          </p:cNvSpPr>
          <p:nvPr>
            <p:ph type="dt" sz="half" idx="10"/>
          </p:nvPr>
        </p:nvSpPr>
        <p:spPr/>
        <p:txBody>
          <a:bodyPr/>
          <a:lstStyle/>
          <a:p>
            <a:fld id="{DD2029D9-4DD8-41CD-9C00-231C18F9E5B8}" type="datetimeFigureOut">
              <a:rPr lang="en-IN" smtClean="0"/>
              <a:t>02-08-2025</a:t>
            </a:fld>
            <a:endParaRPr lang="en-IN"/>
          </a:p>
        </p:txBody>
      </p:sp>
      <p:sp>
        <p:nvSpPr>
          <p:cNvPr id="3" name="Footer Placeholder 2">
            <a:extLst>
              <a:ext uri="{FF2B5EF4-FFF2-40B4-BE49-F238E27FC236}">
                <a16:creationId xmlns:a16="http://schemas.microsoft.com/office/drawing/2014/main" id="{847929DB-FB66-5130-59AB-3E19D88D70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654C41-D7CC-988C-6D67-85EA24D3D74F}"/>
              </a:ext>
            </a:extLst>
          </p:cNvPr>
          <p:cNvSpPr>
            <a:spLocks noGrp="1"/>
          </p:cNvSpPr>
          <p:nvPr>
            <p:ph type="sldNum" sz="quarter" idx="12"/>
          </p:nvPr>
        </p:nvSpPr>
        <p:spPr/>
        <p:txBody>
          <a:bodyPr/>
          <a:lstStyle/>
          <a:p>
            <a:fld id="{7E14EACF-CB90-4540-91F4-7DA7D0F44F77}" type="slidenum">
              <a:rPr lang="en-IN" smtClean="0"/>
              <a:t>‹#›</a:t>
            </a:fld>
            <a:endParaRPr lang="en-IN"/>
          </a:p>
        </p:txBody>
      </p:sp>
    </p:spTree>
    <p:extLst>
      <p:ext uri="{BB962C8B-B14F-4D97-AF65-F5344CB8AC3E}">
        <p14:creationId xmlns:p14="http://schemas.microsoft.com/office/powerpoint/2010/main" val="761508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A40D8-3448-6129-5E46-6AB231BDC8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C85C0A-80EA-49AF-DA13-2CA7223813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168206-D3C8-A557-931A-5051591EC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85ED6-D623-E1DF-4256-94379792C81B}"/>
              </a:ext>
            </a:extLst>
          </p:cNvPr>
          <p:cNvSpPr>
            <a:spLocks noGrp="1"/>
          </p:cNvSpPr>
          <p:nvPr>
            <p:ph type="dt" sz="half" idx="10"/>
          </p:nvPr>
        </p:nvSpPr>
        <p:spPr/>
        <p:txBody>
          <a:bodyPr/>
          <a:lstStyle/>
          <a:p>
            <a:fld id="{DD2029D9-4DD8-41CD-9C00-231C18F9E5B8}" type="datetimeFigureOut">
              <a:rPr lang="en-IN" smtClean="0"/>
              <a:t>02-08-2025</a:t>
            </a:fld>
            <a:endParaRPr lang="en-IN"/>
          </a:p>
        </p:txBody>
      </p:sp>
      <p:sp>
        <p:nvSpPr>
          <p:cNvPr id="6" name="Footer Placeholder 5">
            <a:extLst>
              <a:ext uri="{FF2B5EF4-FFF2-40B4-BE49-F238E27FC236}">
                <a16:creationId xmlns:a16="http://schemas.microsoft.com/office/drawing/2014/main" id="{E959DAEB-3A1B-9BCB-9EF8-B1DFAD1116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E3760C-1B95-2E5B-890F-85A0E3D3D02B}"/>
              </a:ext>
            </a:extLst>
          </p:cNvPr>
          <p:cNvSpPr>
            <a:spLocks noGrp="1"/>
          </p:cNvSpPr>
          <p:nvPr>
            <p:ph type="sldNum" sz="quarter" idx="12"/>
          </p:nvPr>
        </p:nvSpPr>
        <p:spPr/>
        <p:txBody>
          <a:bodyPr/>
          <a:lstStyle/>
          <a:p>
            <a:fld id="{7E14EACF-CB90-4540-91F4-7DA7D0F44F77}" type="slidenum">
              <a:rPr lang="en-IN" smtClean="0"/>
              <a:t>‹#›</a:t>
            </a:fld>
            <a:endParaRPr lang="en-IN"/>
          </a:p>
        </p:txBody>
      </p:sp>
    </p:spTree>
    <p:extLst>
      <p:ext uri="{BB962C8B-B14F-4D97-AF65-F5344CB8AC3E}">
        <p14:creationId xmlns:p14="http://schemas.microsoft.com/office/powerpoint/2010/main" val="3724316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1510-D343-193A-2449-2CA06904A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566C97-9B61-4E71-A4DD-02C40387FE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6AB35E1-E7BD-B829-25CA-797CD7E94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6B39B7-A112-9D1A-7224-2276C846B554}"/>
              </a:ext>
            </a:extLst>
          </p:cNvPr>
          <p:cNvSpPr>
            <a:spLocks noGrp="1"/>
          </p:cNvSpPr>
          <p:nvPr>
            <p:ph type="dt" sz="half" idx="10"/>
          </p:nvPr>
        </p:nvSpPr>
        <p:spPr/>
        <p:txBody>
          <a:bodyPr/>
          <a:lstStyle/>
          <a:p>
            <a:fld id="{DD2029D9-4DD8-41CD-9C00-231C18F9E5B8}" type="datetimeFigureOut">
              <a:rPr lang="en-IN" smtClean="0"/>
              <a:t>02-08-2025</a:t>
            </a:fld>
            <a:endParaRPr lang="en-IN"/>
          </a:p>
        </p:txBody>
      </p:sp>
      <p:sp>
        <p:nvSpPr>
          <p:cNvPr id="6" name="Footer Placeholder 5">
            <a:extLst>
              <a:ext uri="{FF2B5EF4-FFF2-40B4-BE49-F238E27FC236}">
                <a16:creationId xmlns:a16="http://schemas.microsoft.com/office/drawing/2014/main" id="{A1D3D4C4-DA28-B751-B08E-5844F0F210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674E05-C6CF-C465-B67A-BB6FAFC59CB3}"/>
              </a:ext>
            </a:extLst>
          </p:cNvPr>
          <p:cNvSpPr>
            <a:spLocks noGrp="1"/>
          </p:cNvSpPr>
          <p:nvPr>
            <p:ph type="sldNum" sz="quarter" idx="12"/>
          </p:nvPr>
        </p:nvSpPr>
        <p:spPr/>
        <p:txBody>
          <a:bodyPr/>
          <a:lstStyle/>
          <a:p>
            <a:fld id="{7E14EACF-CB90-4540-91F4-7DA7D0F44F77}" type="slidenum">
              <a:rPr lang="en-IN" smtClean="0"/>
              <a:t>‹#›</a:t>
            </a:fld>
            <a:endParaRPr lang="en-IN"/>
          </a:p>
        </p:txBody>
      </p:sp>
    </p:spTree>
    <p:extLst>
      <p:ext uri="{BB962C8B-B14F-4D97-AF65-F5344CB8AC3E}">
        <p14:creationId xmlns:p14="http://schemas.microsoft.com/office/powerpoint/2010/main" val="2313985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ED3E7F-5103-6BB8-E6A2-DEE99E2BC9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4CDB4A-E153-EC1A-573C-89384A6A53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DD04D8-F20E-A6B6-62C8-3E0560D498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029D9-4DD8-41CD-9C00-231C18F9E5B8}" type="datetimeFigureOut">
              <a:rPr lang="en-IN" smtClean="0"/>
              <a:t>02-08-2025</a:t>
            </a:fld>
            <a:endParaRPr lang="en-IN"/>
          </a:p>
        </p:txBody>
      </p:sp>
      <p:sp>
        <p:nvSpPr>
          <p:cNvPr id="5" name="Footer Placeholder 4">
            <a:extLst>
              <a:ext uri="{FF2B5EF4-FFF2-40B4-BE49-F238E27FC236}">
                <a16:creationId xmlns:a16="http://schemas.microsoft.com/office/drawing/2014/main" id="{4134EBD7-F00E-D52B-36CC-7445B8602B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0E106F5-0AD5-02E1-A5B6-B9797B6753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4EACF-CB90-4540-91F4-7DA7D0F44F77}" type="slidenum">
              <a:rPr lang="en-IN" smtClean="0"/>
              <a:t>‹#›</a:t>
            </a:fld>
            <a:endParaRPr lang="en-IN"/>
          </a:p>
        </p:txBody>
      </p:sp>
    </p:spTree>
    <p:extLst>
      <p:ext uri="{BB962C8B-B14F-4D97-AF65-F5344CB8AC3E}">
        <p14:creationId xmlns:p14="http://schemas.microsoft.com/office/powerpoint/2010/main" val="31311849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svg"/><Relationship Id="rId3" Type="http://schemas.microsoft.com/office/2007/relationships/hdphoto" Target="../media/hdphoto1.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microsoft.com/office/2007/relationships/hdphoto" Target="../media/hdphoto1.wdp"/><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microsoft.com/office/2007/relationships/hdphoto" Target="../media/hdphoto3.wdp"/><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jpg"/><Relationship Id="rId7" Type="http://schemas.openxmlformats.org/officeDocument/2006/relationships/image" Target="../media/image22.png"/><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1.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audio" Target="../media/audio9.wav"/><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audio" Target="../media/audio10.wav"/><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audio" Target="../media/audio11.wav"/><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audio" Target="../media/audio12.wav"/><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3.wdp"/><Relationship Id="rId7"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audio" Target="../media/audio13.wav"/><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4.wav"/><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2.wdp"/><Relationship Id="rId2" Type="http://schemas.openxmlformats.org/officeDocument/2006/relationships/audio" Target="../media/audio15.wav"/><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audio" Target="../media/audio16.wav"/><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9.jp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7.wav"/><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audio" Target="../media/audio18.wav"/><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F5E33-08D3-792B-745C-E8FEDFF665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CFE917-BFC3-F591-24F4-11ED817F7C0E}"/>
              </a:ext>
            </a:extLst>
          </p:cNvPr>
          <p:cNvSpPr txBox="1"/>
          <p:nvPr/>
        </p:nvSpPr>
        <p:spPr>
          <a:xfrm>
            <a:off x="1270730" y="1543868"/>
            <a:ext cx="10299467" cy="3770263"/>
          </a:xfrm>
          <a:prstGeom prst="rect">
            <a:avLst/>
          </a:prstGeom>
          <a:noFill/>
        </p:spPr>
        <p:txBody>
          <a:bodyPr wrap="square" rtlCol="0">
            <a:spAutoFit/>
          </a:bodyPr>
          <a:lstStyle/>
          <a:p>
            <a:pPr algn="ctr"/>
            <a:r>
              <a:rPr lang="en-IN" sz="23900" dirty="0">
                <a:latin typeface="Agency FB" panose="020B0503020202020204" pitchFamily="34" charset="0"/>
              </a:rPr>
              <a:t>NV</a:t>
            </a:r>
            <a:r>
              <a:rPr lang="en-IN" sz="23900" dirty="0">
                <a:solidFill>
                  <a:srgbClr val="6CB930"/>
                </a:solidFill>
                <a:latin typeface="Agency FB" panose="020B0503020202020204" pitchFamily="34" charset="0"/>
              </a:rPr>
              <a:t>I</a:t>
            </a:r>
            <a:r>
              <a:rPr lang="en-IN" sz="23900" dirty="0">
                <a:latin typeface="Agency FB" panose="020B0503020202020204" pitchFamily="34" charset="0"/>
              </a:rPr>
              <a:t>DIA</a:t>
            </a:r>
          </a:p>
        </p:txBody>
      </p:sp>
    </p:spTree>
    <p:extLst>
      <p:ext uri="{BB962C8B-B14F-4D97-AF65-F5344CB8AC3E}">
        <p14:creationId xmlns:p14="http://schemas.microsoft.com/office/powerpoint/2010/main" val="161200405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777DA-7BAD-DEEF-8DD8-15F6DC5093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A2BC89-E700-CA10-88B7-F4FF1362D030}"/>
              </a:ext>
            </a:extLst>
          </p:cNvPr>
          <p:cNvSpPr txBox="1"/>
          <p:nvPr/>
        </p:nvSpPr>
        <p:spPr>
          <a:xfrm>
            <a:off x="1683685" y="1543868"/>
            <a:ext cx="10299467" cy="3770263"/>
          </a:xfrm>
          <a:prstGeom prst="rect">
            <a:avLst/>
          </a:prstGeom>
          <a:noFill/>
        </p:spPr>
        <p:txBody>
          <a:bodyPr wrap="square" rtlCol="0">
            <a:spAutoFit/>
          </a:bodyPr>
          <a:lstStyle/>
          <a:p>
            <a:pPr algn="ctr"/>
            <a:r>
              <a:rPr lang="en-IN" sz="23900" dirty="0">
                <a:latin typeface="Bauhaus 93" panose="04030905020B02020C02" pitchFamily="82" charset="0"/>
              </a:rPr>
              <a:t>NV</a:t>
            </a:r>
            <a:r>
              <a:rPr lang="en-IN" sz="23900" dirty="0">
                <a:solidFill>
                  <a:srgbClr val="6CB930"/>
                </a:solidFill>
                <a:latin typeface="Bauhaus 93" panose="04030905020B02020C02" pitchFamily="82" charset="0"/>
              </a:rPr>
              <a:t>I</a:t>
            </a:r>
            <a:r>
              <a:rPr lang="en-IN" sz="23900" dirty="0">
                <a:latin typeface="Bauhaus 93" panose="04030905020B02020C02" pitchFamily="82" charset="0"/>
              </a:rPr>
              <a:t>DIA</a:t>
            </a:r>
          </a:p>
        </p:txBody>
      </p:sp>
    </p:spTree>
    <p:extLst>
      <p:ext uri="{BB962C8B-B14F-4D97-AF65-F5344CB8AC3E}">
        <p14:creationId xmlns:p14="http://schemas.microsoft.com/office/powerpoint/2010/main" val="4139899828"/>
      </p:ext>
    </p:extLst>
  </p:cSld>
  <p:clrMapOvr>
    <a:masterClrMapping/>
  </p:clrMapOvr>
  <mc:AlternateContent xmlns:mc="http://schemas.openxmlformats.org/markup-compatibility/2006" xmlns:p14="http://schemas.microsoft.com/office/powerpoint/2010/main">
    <mc:Choice Requires="p14">
      <p:transition p14:dur="100" advClick="0" advTm="100">
        <p:cut/>
      </p:transition>
    </mc:Choice>
    <mc:Fallback xmlns="">
      <p:transition advClick="0" advTm="100">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ED52E-D81A-8B4B-FDF9-325143E1CD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D96DB4-44E6-F070-9DFA-31938CB4D56D}"/>
              </a:ext>
            </a:extLst>
          </p:cNvPr>
          <p:cNvSpPr txBox="1"/>
          <p:nvPr/>
        </p:nvSpPr>
        <p:spPr>
          <a:xfrm>
            <a:off x="1329723" y="2105561"/>
            <a:ext cx="10299467" cy="2646878"/>
          </a:xfrm>
          <a:prstGeom prst="rect">
            <a:avLst/>
          </a:prstGeom>
          <a:noFill/>
        </p:spPr>
        <p:txBody>
          <a:bodyPr wrap="square" rtlCol="0">
            <a:spAutoFit/>
          </a:bodyPr>
          <a:lstStyle/>
          <a:p>
            <a:pPr algn="ctr"/>
            <a:r>
              <a:rPr lang="en-IN" sz="16600" dirty="0">
                <a:latin typeface="Castellar" panose="020A0402060406010301" pitchFamily="18" charset="0"/>
              </a:rPr>
              <a:t>NV</a:t>
            </a:r>
            <a:r>
              <a:rPr lang="en-IN" sz="16600" dirty="0">
                <a:solidFill>
                  <a:srgbClr val="6CB930"/>
                </a:solidFill>
                <a:latin typeface="Castellar" panose="020A0402060406010301" pitchFamily="18" charset="0"/>
              </a:rPr>
              <a:t>I</a:t>
            </a:r>
            <a:r>
              <a:rPr lang="en-IN" sz="16600" dirty="0">
                <a:latin typeface="Castellar" panose="020A0402060406010301" pitchFamily="18" charset="0"/>
              </a:rPr>
              <a:t>DIA</a:t>
            </a:r>
            <a:endParaRPr lang="en-IN" sz="23900" dirty="0">
              <a:latin typeface="Castellar" panose="020A0402060406010301" pitchFamily="18" charset="0"/>
            </a:endParaRPr>
          </a:p>
        </p:txBody>
      </p:sp>
    </p:spTree>
    <p:extLst>
      <p:ext uri="{BB962C8B-B14F-4D97-AF65-F5344CB8AC3E}">
        <p14:creationId xmlns:p14="http://schemas.microsoft.com/office/powerpoint/2010/main" val="3268650545"/>
      </p:ext>
    </p:extLst>
  </p:cSld>
  <p:clrMapOvr>
    <a:masterClrMapping/>
  </p:clrMapOvr>
  <mc:AlternateContent xmlns:mc="http://schemas.openxmlformats.org/markup-compatibility/2006" xmlns:p14="http://schemas.microsoft.com/office/powerpoint/2010/main">
    <mc:Choice Requires="p14">
      <p:transition p14:dur="100" advClick="0" advTm="100">
        <p:cut/>
      </p:transition>
    </mc:Choice>
    <mc:Fallback xmlns="">
      <p:transition advClick="0" advTm="100">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DF0DE-AF3D-8EF6-2ACD-B23C639019A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7DE833-CCB8-AB4D-44B5-2C96F68D0572}"/>
              </a:ext>
            </a:extLst>
          </p:cNvPr>
          <p:cNvSpPr txBox="1"/>
          <p:nvPr/>
        </p:nvSpPr>
        <p:spPr>
          <a:xfrm>
            <a:off x="1329723" y="2105561"/>
            <a:ext cx="10299467" cy="2646878"/>
          </a:xfrm>
          <a:prstGeom prst="rect">
            <a:avLst/>
          </a:prstGeom>
          <a:noFill/>
        </p:spPr>
        <p:txBody>
          <a:bodyPr wrap="square" rtlCol="0">
            <a:spAutoFit/>
          </a:bodyPr>
          <a:lstStyle/>
          <a:p>
            <a:pPr algn="ctr"/>
            <a:r>
              <a:rPr lang="en-IN" sz="16600" dirty="0">
                <a:latin typeface="Castellar" panose="020A0402060406010301" pitchFamily="18" charset="0"/>
              </a:rPr>
              <a:t>NV</a:t>
            </a:r>
            <a:r>
              <a:rPr lang="en-IN" sz="16600" dirty="0">
                <a:solidFill>
                  <a:srgbClr val="6CB930"/>
                </a:solidFill>
                <a:latin typeface="Castellar" panose="020A0402060406010301" pitchFamily="18" charset="0"/>
              </a:rPr>
              <a:t>I</a:t>
            </a:r>
            <a:r>
              <a:rPr lang="en-IN" sz="16600" dirty="0">
                <a:latin typeface="Castellar" panose="020A0402060406010301" pitchFamily="18" charset="0"/>
              </a:rPr>
              <a:t>DIA</a:t>
            </a:r>
            <a:endParaRPr lang="en-IN" sz="23900" dirty="0">
              <a:latin typeface="Castellar" panose="020A0402060406010301" pitchFamily="18" charset="0"/>
            </a:endParaRPr>
          </a:p>
        </p:txBody>
      </p:sp>
    </p:spTree>
    <p:extLst>
      <p:ext uri="{BB962C8B-B14F-4D97-AF65-F5344CB8AC3E}">
        <p14:creationId xmlns:p14="http://schemas.microsoft.com/office/powerpoint/2010/main" val="2422148133"/>
      </p:ext>
    </p:extLst>
  </p:cSld>
  <p:clrMapOvr>
    <a:masterClrMapping/>
  </p:clrMapOvr>
  <mc:AlternateContent xmlns:mc="http://schemas.openxmlformats.org/markup-compatibility/2006" xmlns:p14="http://schemas.microsoft.com/office/powerpoint/2010/main">
    <mc:Choice Requires="p14">
      <p:transition p14:dur="100" advClick="0" advTm="100">
        <p:cut/>
      </p:transition>
    </mc:Choice>
    <mc:Fallback xmlns="">
      <p:transition advClick="0" advTm="100">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D5A4A-D4C9-A321-CB51-5C42CD5B94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6B5148-32E9-F9F3-31DC-6EED678212CA}"/>
              </a:ext>
            </a:extLst>
          </p:cNvPr>
          <p:cNvSpPr txBox="1"/>
          <p:nvPr/>
        </p:nvSpPr>
        <p:spPr>
          <a:xfrm>
            <a:off x="1270730" y="1543868"/>
            <a:ext cx="10299467" cy="3770263"/>
          </a:xfrm>
          <a:prstGeom prst="rect">
            <a:avLst/>
          </a:prstGeom>
          <a:noFill/>
        </p:spPr>
        <p:txBody>
          <a:bodyPr wrap="square" rtlCol="0">
            <a:spAutoFit/>
          </a:bodyPr>
          <a:lstStyle/>
          <a:p>
            <a:pPr algn="ctr"/>
            <a:r>
              <a:rPr lang="en-IN" sz="23900" dirty="0">
                <a:latin typeface="Agency FB" panose="020B0503020202020204" pitchFamily="34" charset="0"/>
              </a:rPr>
              <a:t>NV</a:t>
            </a:r>
            <a:r>
              <a:rPr lang="en-IN" sz="23900" dirty="0">
                <a:solidFill>
                  <a:srgbClr val="6CB930"/>
                </a:solidFill>
                <a:latin typeface="Agency FB" panose="020B0503020202020204" pitchFamily="34" charset="0"/>
              </a:rPr>
              <a:t>I</a:t>
            </a:r>
            <a:r>
              <a:rPr lang="en-IN" sz="23900" dirty="0">
                <a:latin typeface="Agency FB" panose="020B0503020202020204" pitchFamily="34" charset="0"/>
              </a:rPr>
              <a:t>DIA</a:t>
            </a:r>
          </a:p>
        </p:txBody>
      </p:sp>
      <p:pic>
        <p:nvPicPr>
          <p:cNvPr id="8" name="Graphic 7">
            <a:extLst>
              <a:ext uri="{FF2B5EF4-FFF2-40B4-BE49-F238E27FC236}">
                <a16:creationId xmlns:a16="http://schemas.microsoft.com/office/drawing/2014/main" id="{3D0AAC65-AE91-F31A-2718-C949D7D88610}"/>
              </a:ext>
            </a:extLst>
          </p:cNvPr>
          <p:cNvPicPr>
            <a:picLocks noChangeAspect="1"/>
          </p:cNvPicPr>
          <p:nvPr/>
        </p:nvPicPr>
        <p:blipFill>
          <a:blip r:embed="rId2">
            <a:extLst>
              <a:ext uri="{96DAC541-7B7A-43D3-8B79-37D633B846F1}">
                <asvg:svgBlip xmlns:asvg="http://schemas.microsoft.com/office/drawing/2016/SVG/main" r:embed="rId3"/>
              </a:ext>
            </a:extLst>
          </a:blip>
          <a:srcRect t="8332" r="18333" b="37223"/>
          <a:stretch>
            <a:fillRect/>
          </a:stretch>
        </p:blipFill>
        <p:spPr>
          <a:xfrm>
            <a:off x="-8998447" y="2070100"/>
            <a:ext cx="4076700" cy="2717800"/>
          </a:xfrm>
          <a:prstGeom prst="rect">
            <a:avLst/>
          </a:prstGeom>
        </p:spPr>
      </p:pic>
      <p:pic>
        <p:nvPicPr>
          <p:cNvPr id="9" name="Graphic 8">
            <a:extLst>
              <a:ext uri="{FF2B5EF4-FFF2-40B4-BE49-F238E27FC236}">
                <a16:creationId xmlns:a16="http://schemas.microsoft.com/office/drawing/2014/main" id="{064D4A42-A68E-FD9A-FAEA-E941D3C5B48B}"/>
              </a:ext>
            </a:extLst>
          </p:cNvPr>
          <p:cNvPicPr>
            <a:picLocks noChangeAspect="1"/>
          </p:cNvPicPr>
          <p:nvPr/>
        </p:nvPicPr>
        <p:blipFill>
          <a:blip r:embed="rId4">
            <a:extLst>
              <a:ext uri="{96DAC541-7B7A-43D3-8B79-37D633B846F1}">
                <asvg:svgBlip xmlns:asvg="http://schemas.microsoft.com/office/drawing/2016/SVG/main" r:embed="rId5"/>
              </a:ext>
            </a:extLst>
          </a:blip>
          <a:srcRect t="62778" b="8333"/>
          <a:stretch>
            <a:fillRect/>
          </a:stretch>
        </p:blipFill>
        <p:spPr>
          <a:xfrm>
            <a:off x="-16358462" y="2438400"/>
            <a:ext cx="6858000" cy="1981200"/>
          </a:xfrm>
          <a:prstGeom prst="rect">
            <a:avLst/>
          </a:prstGeom>
        </p:spPr>
      </p:pic>
    </p:spTree>
    <p:extLst>
      <p:ext uri="{BB962C8B-B14F-4D97-AF65-F5344CB8AC3E}">
        <p14:creationId xmlns:p14="http://schemas.microsoft.com/office/powerpoint/2010/main" val="3151030919"/>
      </p:ext>
    </p:extLst>
  </p:cSld>
  <p:clrMapOvr>
    <a:masterClrMapping/>
  </p:clrMapOvr>
  <mc:AlternateContent xmlns:mc="http://schemas.openxmlformats.org/markup-compatibility/2006" xmlns:p14="http://schemas.microsoft.com/office/powerpoint/2010/main">
    <mc:Choice Requires="p14">
      <p:transition p14:dur="200" advClick="0" advTm="100">
        <p:cut/>
      </p:transition>
    </mc:Choice>
    <mc:Fallback xmlns="">
      <p:transition advClick="0" advTm="100">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F3886D8A-B983-D570-C589-CE2BF979B4D7}"/>
              </a:ext>
            </a:extLst>
          </p:cNvPr>
          <p:cNvSpPr/>
          <p:nvPr/>
        </p:nvSpPr>
        <p:spPr>
          <a:xfrm>
            <a:off x="3936569" y="7592105"/>
            <a:ext cx="3905573" cy="6230319"/>
          </a:xfrm>
          <a:custGeom>
            <a:avLst/>
            <a:gdLst>
              <a:gd name="connsiteX0" fmla="*/ 92990 w 3905573"/>
              <a:gd name="connsiteY0" fmla="*/ 5780868 h 6230319"/>
              <a:gd name="connsiteX1" fmla="*/ 92990 w 3905573"/>
              <a:gd name="connsiteY1" fmla="*/ 5780868 h 6230319"/>
              <a:gd name="connsiteX2" fmla="*/ 61994 w 3905573"/>
              <a:gd name="connsiteY2" fmla="*/ 5532895 h 6230319"/>
              <a:gd name="connsiteX3" fmla="*/ 46495 w 3905573"/>
              <a:gd name="connsiteY3" fmla="*/ 5470902 h 6230319"/>
              <a:gd name="connsiteX4" fmla="*/ 30997 w 3905573"/>
              <a:gd name="connsiteY4" fmla="*/ 5377912 h 6230319"/>
              <a:gd name="connsiteX5" fmla="*/ 46495 w 3905573"/>
              <a:gd name="connsiteY5" fmla="*/ 5129939 h 6230319"/>
              <a:gd name="connsiteX6" fmla="*/ 30997 w 3905573"/>
              <a:gd name="connsiteY6" fmla="*/ 5052447 h 6230319"/>
              <a:gd name="connsiteX7" fmla="*/ 0 w 3905573"/>
              <a:gd name="connsiteY7" fmla="*/ 4850969 h 6230319"/>
              <a:gd name="connsiteX8" fmla="*/ 15499 w 3905573"/>
              <a:gd name="connsiteY8" fmla="*/ 4432515 h 6230319"/>
              <a:gd name="connsiteX9" fmla="*/ 30997 w 3905573"/>
              <a:gd name="connsiteY9" fmla="*/ 4169044 h 6230319"/>
              <a:gd name="connsiteX10" fmla="*/ 0 w 3905573"/>
              <a:gd name="connsiteY10" fmla="*/ 3719593 h 6230319"/>
              <a:gd name="connsiteX11" fmla="*/ 15499 w 3905573"/>
              <a:gd name="connsiteY11" fmla="*/ 3425125 h 6230319"/>
              <a:gd name="connsiteX12" fmla="*/ 46495 w 3905573"/>
              <a:gd name="connsiteY12" fmla="*/ 3301139 h 6230319"/>
              <a:gd name="connsiteX13" fmla="*/ 77492 w 3905573"/>
              <a:gd name="connsiteY13" fmla="*/ 3177152 h 6230319"/>
              <a:gd name="connsiteX14" fmla="*/ 154984 w 3905573"/>
              <a:gd name="connsiteY14" fmla="*/ 3053166 h 6230319"/>
              <a:gd name="connsiteX15" fmla="*/ 216977 w 3905573"/>
              <a:gd name="connsiteY15" fmla="*/ 2960176 h 6230319"/>
              <a:gd name="connsiteX16" fmla="*/ 278970 w 3905573"/>
              <a:gd name="connsiteY16" fmla="*/ 2882685 h 6230319"/>
              <a:gd name="connsiteX17" fmla="*/ 325465 w 3905573"/>
              <a:gd name="connsiteY17" fmla="*/ 2820691 h 6230319"/>
              <a:gd name="connsiteX18" fmla="*/ 449451 w 3905573"/>
              <a:gd name="connsiteY18" fmla="*/ 2712203 h 6230319"/>
              <a:gd name="connsiteX19" fmla="*/ 495946 w 3905573"/>
              <a:gd name="connsiteY19" fmla="*/ 2681207 h 6230319"/>
              <a:gd name="connsiteX20" fmla="*/ 557939 w 3905573"/>
              <a:gd name="connsiteY20" fmla="*/ 2650210 h 6230319"/>
              <a:gd name="connsiteX21" fmla="*/ 604434 w 3905573"/>
              <a:gd name="connsiteY21" fmla="*/ 2619213 h 6230319"/>
              <a:gd name="connsiteX22" fmla="*/ 666428 w 3905573"/>
              <a:gd name="connsiteY22" fmla="*/ 2603715 h 6230319"/>
              <a:gd name="connsiteX23" fmla="*/ 743919 w 3905573"/>
              <a:gd name="connsiteY23" fmla="*/ 2572719 h 6230319"/>
              <a:gd name="connsiteX24" fmla="*/ 898902 w 3905573"/>
              <a:gd name="connsiteY24" fmla="*/ 2495227 h 6230319"/>
              <a:gd name="connsiteX25" fmla="*/ 1022889 w 3905573"/>
              <a:gd name="connsiteY25" fmla="*/ 2448732 h 6230319"/>
              <a:gd name="connsiteX26" fmla="*/ 1208868 w 3905573"/>
              <a:gd name="connsiteY26" fmla="*/ 2324746 h 6230319"/>
              <a:gd name="connsiteX27" fmla="*/ 1286360 w 3905573"/>
              <a:gd name="connsiteY27" fmla="*/ 2278251 h 6230319"/>
              <a:gd name="connsiteX28" fmla="*/ 1348353 w 3905573"/>
              <a:gd name="connsiteY28" fmla="*/ 2247254 h 6230319"/>
              <a:gd name="connsiteX29" fmla="*/ 1410346 w 3905573"/>
              <a:gd name="connsiteY29" fmla="*/ 2185261 h 6230319"/>
              <a:gd name="connsiteX30" fmla="*/ 1456841 w 3905573"/>
              <a:gd name="connsiteY30" fmla="*/ 2061275 h 6230319"/>
              <a:gd name="connsiteX31" fmla="*/ 1565329 w 3905573"/>
              <a:gd name="connsiteY31" fmla="*/ 1859797 h 6230319"/>
              <a:gd name="connsiteX32" fmla="*/ 1596326 w 3905573"/>
              <a:gd name="connsiteY32" fmla="*/ 1751308 h 6230319"/>
              <a:gd name="connsiteX33" fmla="*/ 1580828 w 3905573"/>
              <a:gd name="connsiteY33" fmla="*/ 1704813 h 6230319"/>
              <a:gd name="connsiteX34" fmla="*/ 1549831 w 3905573"/>
              <a:gd name="connsiteY34" fmla="*/ 1549830 h 6230319"/>
              <a:gd name="connsiteX35" fmla="*/ 1518834 w 3905573"/>
              <a:gd name="connsiteY35" fmla="*/ 1503336 h 6230319"/>
              <a:gd name="connsiteX36" fmla="*/ 1456841 w 3905573"/>
              <a:gd name="connsiteY36" fmla="*/ 1332854 h 6230319"/>
              <a:gd name="connsiteX37" fmla="*/ 1441343 w 3905573"/>
              <a:gd name="connsiteY37" fmla="*/ 1270861 h 6230319"/>
              <a:gd name="connsiteX38" fmla="*/ 1410346 w 3905573"/>
              <a:gd name="connsiteY38" fmla="*/ 1084881 h 6230319"/>
              <a:gd name="connsiteX39" fmla="*/ 1425845 w 3905573"/>
              <a:gd name="connsiteY39" fmla="*/ 728420 h 6230319"/>
              <a:gd name="connsiteX40" fmla="*/ 1472339 w 3905573"/>
              <a:gd name="connsiteY40" fmla="*/ 480447 h 6230319"/>
              <a:gd name="connsiteX41" fmla="*/ 1503336 w 3905573"/>
              <a:gd name="connsiteY41" fmla="*/ 309966 h 6230319"/>
              <a:gd name="connsiteX42" fmla="*/ 1518834 w 3905573"/>
              <a:gd name="connsiteY42" fmla="*/ 247973 h 6230319"/>
              <a:gd name="connsiteX43" fmla="*/ 1580828 w 3905573"/>
              <a:gd name="connsiteY43" fmla="*/ 201478 h 6230319"/>
              <a:gd name="connsiteX44" fmla="*/ 1658319 w 3905573"/>
              <a:gd name="connsiteY44" fmla="*/ 139485 h 6230319"/>
              <a:gd name="connsiteX45" fmla="*/ 1751309 w 3905573"/>
              <a:gd name="connsiteY45" fmla="*/ 77491 h 6230319"/>
              <a:gd name="connsiteX46" fmla="*/ 1890794 w 3905573"/>
              <a:gd name="connsiteY46" fmla="*/ 0 h 6230319"/>
              <a:gd name="connsiteX47" fmla="*/ 2293750 w 3905573"/>
              <a:gd name="connsiteY47" fmla="*/ 15498 h 6230319"/>
              <a:gd name="connsiteX48" fmla="*/ 2340245 w 3905573"/>
              <a:gd name="connsiteY48" fmla="*/ 30997 h 6230319"/>
              <a:gd name="connsiteX49" fmla="*/ 2402238 w 3905573"/>
              <a:gd name="connsiteY49" fmla="*/ 46495 h 6230319"/>
              <a:gd name="connsiteX50" fmla="*/ 2510726 w 3905573"/>
              <a:gd name="connsiteY50" fmla="*/ 108488 h 6230319"/>
              <a:gd name="connsiteX51" fmla="*/ 2557221 w 3905573"/>
              <a:gd name="connsiteY51" fmla="*/ 139485 h 6230319"/>
              <a:gd name="connsiteX52" fmla="*/ 2603716 w 3905573"/>
              <a:gd name="connsiteY52" fmla="*/ 216976 h 6230319"/>
              <a:gd name="connsiteX53" fmla="*/ 2650211 w 3905573"/>
              <a:gd name="connsiteY53" fmla="*/ 247973 h 6230319"/>
              <a:gd name="connsiteX54" fmla="*/ 2696706 w 3905573"/>
              <a:gd name="connsiteY54" fmla="*/ 309966 h 6230319"/>
              <a:gd name="connsiteX55" fmla="*/ 2727702 w 3905573"/>
              <a:gd name="connsiteY55" fmla="*/ 449451 h 6230319"/>
              <a:gd name="connsiteX56" fmla="*/ 2743200 w 3905573"/>
              <a:gd name="connsiteY56" fmla="*/ 573437 h 6230319"/>
              <a:gd name="connsiteX57" fmla="*/ 2758699 w 3905573"/>
              <a:gd name="connsiteY57" fmla="*/ 666427 h 6230319"/>
              <a:gd name="connsiteX58" fmla="*/ 2743200 w 3905573"/>
              <a:gd name="connsiteY58" fmla="*/ 759417 h 6230319"/>
              <a:gd name="connsiteX59" fmla="*/ 2774197 w 3905573"/>
              <a:gd name="connsiteY59" fmla="*/ 1317356 h 6230319"/>
              <a:gd name="connsiteX60" fmla="*/ 2743200 w 3905573"/>
              <a:gd name="connsiteY60" fmla="*/ 1487837 h 6230319"/>
              <a:gd name="connsiteX61" fmla="*/ 2712204 w 3905573"/>
              <a:gd name="connsiteY61" fmla="*/ 1534332 h 6230319"/>
              <a:gd name="connsiteX62" fmla="*/ 2619214 w 3905573"/>
              <a:gd name="connsiteY62" fmla="*/ 1658319 h 6230319"/>
              <a:gd name="connsiteX63" fmla="*/ 2572719 w 3905573"/>
              <a:gd name="connsiteY63" fmla="*/ 1720312 h 6230319"/>
              <a:gd name="connsiteX64" fmla="*/ 2557221 w 3905573"/>
              <a:gd name="connsiteY64" fmla="*/ 2200759 h 6230319"/>
              <a:gd name="connsiteX65" fmla="*/ 2588217 w 3905573"/>
              <a:gd name="connsiteY65" fmla="*/ 2324746 h 6230319"/>
              <a:gd name="connsiteX66" fmla="*/ 2665709 w 3905573"/>
              <a:gd name="connsiteY66" fmla="*/ 2433234 h 6230319"/>
              <a:gd name="connsiteX67" fmla="*/ 2774197 w 3905573"/>
              <a:gd name="connsiteY67" fmla="*/ 2665708 h 6230319"/>
              <a:gd name="connsiteX68" fmla="*/ 2851689 w 3905573"/>
              <a:gd name="connsiteY68" fmla="*/ 2712203 h 6230319"/>
              <a:gd name="connsiteX69" fmla="*/ 2898184 w 3905573"/>
              <a:gd name="connsiteY69" fmla="*/ 2743200 h 6230319"/>
              <a:gd name="connsiteX70" fmla="*/ 2944678 w 3905573"/>
              <a:gd name="connsiteY70" fmla="*/ 2758698 h 6230319"/>
              <a:gd name="connsiteX71" fmla="*/ 3006672 w 3905573"/>
              <a:gd name="connsiteY71" fmla="*/ 2789695 h 6230319"/>
              <a:gd name="connsiteX72" fmla="*/ 3084163 w 3905573"/>
              <a:gd name="connsiteY72" fmla="*/ 2820691 h 6230319"/>
              <a:gd name="connsiteX73" fmla="*/ 3130658 w 3905573"/>
              <a:gd name="connsiteY73" fmla="*/ 2836190 h 6230319"/>
              <a:gd name="connsiteX74" fmla="*/ 3223648 w 3905573"/>
              <a:gd name="connsiteY74" fmla="*/ 2882685 h 6230319"/>
              <a:gd name="connsiteX75" fmla="*/ 3394129 w 3905573"/>
              <a:gd name="connsiteY75" fmla="*/ 3037668 h 6230319"/>
              <a:gd name="connsiteX76" fmla="*/ 3502617 w 3905573"/>
              <a:gd name="connsiteY76" fmla="*/ 3177152 h 6230319"/>
              <a:gd name="connsiteX77" fmla="*/ 3533614 w 3905573"/>
              <a:gd name="connsiteY77" fmla="*/ 3301139 h 6230319"/>
              <a:gd name="connsiteX78" fmla="*/ 3564611 w 3905573"/>
              <a:gd name="connsiteY78" fmla="*/ 3394129 h 6230319"/>
              <a:gd name="connsiteX79" fmla="*/ 3580109 w 3905573"/>
              <a:gd name="connsiteY79" fmla="*/ 3456122 h 6230319"/>
              <a:gd name="connsiteX80" fmla="*/ 3611106 w 3905573"/>
              <a:gd name="connsiteY80" fmla="*/ 3549112 h 6230319"/>
              <a:gd name="connsiteX81" fmla="*/ 3626604 w 3905573"/>
              <a:gd name="connsiteY81" fmla="*/ 3595607 h 6230319"/>
              <a:gd name="connsiteX82" fmla="*/ 3642102 w 3905573"/>
              <a:gd name="connsiteY82" fmla="*/ 3642102 h 6230319"/>
              <a:gd name="connsiteX83" fmla="*/ 3657600 w 3905573"/>
              <a:gd name="connsiteY83" fmla="*/ 3735091 h 6230319"/>
              <a:gd name="connsiteX84" fmla="*/ 3673099 w 3905573"/>
              <a:gd name="connsiteY84" fmla="*/ 4014061 h 6230319"/>
              <a:gd name="connsiteX85" fmla="*/ 3704095 w 3905573"/>
              <a:gd name="connsiteY85" fmla="*/ 4153546 h 6230319"/>
              <a:gd name="connsiteX86" fmla="*/ 3719594 w 3905573"/>
              <a:gd name="connsiteY86" fmla="*/ 4246536 h 6230319"/>
              <a:gd name="connsiteX87" fmla="*/ 3750590 w 3905573"/>
              <a:gd name="connsiteY87" fmla="*/ 4339525 h 6230319"/>
              <a:gd name="connsiteX88" fmla="*/ 3766089 w 3905573"/>
              <a:gd name="connsiteY88" fmla="*/ 4463512 h 6230319"/>
              <a:gd name="connsiteX89" fmla="*/ 3797085 w 3905573"/>
              <a:gd name="connsiteY89" fmla="*/ 4556502 h 6230319"/>
              <a:gd name="connsiteX90" fmla="*/ 3812584 w 3905573"/>
              <a:gd name="connsiteY90" fmla="*/ 4649491 h 6230319"/>
              <a:gd name="connsiteX91" fmla="*/ 3828082 w 3905573"/>
              <a:gd name="connsiteY91" fmla="*/ 4695986 h 6230319"/>
              <a:gd name="connsiteX92" fmla="*/ 3843580 w 3905573"/>
              <a:gd name="connsiteY92" fmla="*/ 4757980 h 6230319"/>
              <a:gd name="connsiteX93" fmla="*/ 3859078 w 3905573"/>
              <a:gd name="connsiteY93" fmla="*/ 4804475 h 6230319"/>
              <a:gd name="connsiteX94" fmla="*/ 3890075 w 3905573"/>
              <a:gd name="connsiteY94" fmla="*/ 4990454 h 6230319"/>
              <a:gd name="connsiteX95" fmla="*/ 3874577 w 3905573"/>
              <a:gd name="connsiteY95" fmla="*/ 5253925 h 6230319"/>
              <a:gd name="connsiteX96" fmla="*/ 3905573 w 3905573"/>
              <a:gd name="connsiteY96" fmla="*/ 5377912 h 6230319"/>
              <a:gd name="connsiteX97" fmla="*/ 3890075 w 3905573"/>
              <a:gd name="connsiteY97" fmla="*/ 5594888 h 6230319"/>
              <a:gd name="connsiteX98" fmla="*/ 3812584 w 3905573"/>
              <a:gd name="connsiteY98" fmla="*/ 5749871 h 6230319"/>
              <a:gd name="connsiteX99" fmla="*/ 3781587 w 3905573"/>
              <a:gd name="connsiteY99" fmla="*/ 5827363 h 6230319"/>
              <a:gd name="connsiteX100" fmla="*/ 3704095 w 3905573"/>
              <a:gd name="connsiteY100" fmla="*/ 5935851 h 6230319"/>
              <a:gd name="connsiteX101" fmla="*/ 3657600 w 3905573"/>
              <a:gd name="connsiteY101" fmla="*/ 5951349 h 6230319"/>
              <a:gd name="connsiteX102" fmla="*/ 3518116 w 3905573"/>
              <a:gd name="connsiteY102" fmla="*/ 6028841 h 6230319"/>
              <a:gd name="connsiteX103" fmla="*/ 3471621 w 3905573"/>
              <a:gd name="connsiteY103" fmla="*/ 6044339 h 6230319"/>
              <a:gd name="connsiteX104" fmla="*/ 3115160 w 3905573"/>
              <a:gd name="connsiteY104" fmla="*/ 6075336 h 6230319"/>
              <a:gd name="connsiteX105" fmla="*/ 2944678 w 3905573"/>
              <a:gd name="connsiteY105" fmla="*/ 6090834 h 6230319"/>
              <a:gd name="connsiteX106" fmla="*/ 2851689 w 3905573"/>
              <a:gd name="connsiteY106" fmla="*/ 6106332 h 6230319"/>
              <a:gd name="connsiteX107" fmla="*/ 2789695 w 3905573"/>
              <a:gd name="connsiteY107" fmla="*/ 6137329 h 6230319"/>
              <a:gd name="connsiteX108" fmla="*/ 2696706 w 3905573"/>
              <a:gd name="connsiteY108" fmla="*/ 6168325 h 6230319"/>
              <a:gd name="connsiteX109" fmla="*/ 2154265 w 3905573"/>
              <a:gd name="connsiteY109" fmla="*/ 6214820 h 6230319"/>
              <a:gd name="connsiteX110" fmla="*/ 1952787 w 3905573"/>
              <a:gd name="connsiteY110" fmla="*/ 6230319 h 6230319"/>
              <a:gd name="connsiteX111" fmla="*/ 1689316 w 3905573"/>
              <a:gd name="connsiteY111" fmla="*/ 6214820 h 6230319"/>
              <a:gd name="connsiteX112" fmla="*/ 1580828 w 3905573"/>
              <a:gd name="connsiteY112" fmla="*/ 6199322 h 6230319"/>
              <a:gd name="connsiteX113" fmla="*/ 1224367 w 3905573"/>
              <a:gd name="connsiteY113" fmla="*/ 6168325 h 6230319"/>
              <a:gd name="connsiteX114" fmla="*/ 1131377 w 3905573"/>
              <a:gd name="connsiteY114" fmla="*/ 6152827 h 6230319"/>
              <a:gd name="connsiteX115" fmla="*/ 991892 w 3905573"/>
              <a:gd name="connsiteY115" fmla="*/ 6121830 h 6230319"/>
              <a:gd name="connsiteX116" fmla="*/ 805912 w 3905573"/>
              <a:gd name="connsiteY116" fmla="*/ 6090834 h 6230319"/>
              <a:gd name="connsiteX117" fmla="*/ 712923 w 3905573"/>
              <a:gd name="connsiteY117" fmla="*/ 6075336 h 6230319"/>
              <a:gd name="connsiteX118" fmla="*/ 495946 w 3905573"/>
              <a:gd name="connsiteY118" fmla="*/ 6028841 h 6230319"/>
              <a:gd name="connsiteX119" fmla="*/ 387458 w 3905573"/>
              <a:gd name="connsiteY119" fmla="*/ 5966847 h 6230319"/>
              <a:gd name="connsiteX120" fmla="*/ 325465 w 3905573"/>
              <a:gd name="connsiteY120" fmla="*/ 5935851 h 6230319"/>
              <a:gd name="connsiteX121" fmla="*/ 278970 w 3905573"/>
              <a:gd name="connsiteY121" fmla="*/ 5904854 h 6230319"/>
              <a:gd name="connsiteX122" fmla="*/ 201478 w 3905573"/>
              <a:gd name="connsiteY122" fmla="*/ 5889356 h 6230319"/>
              <a:gd name="connsiteX123" fmla="*/ 154984 w 3905573"/>
              <a:gd name="connsiteY123" fmla="*/ 5858359 h 6230319"/>
              <a:gd name="connsiteX124" fmla="*/ 92990 w 3905573"/>
              <a:gd name="connsiteY124" fmla="*/ 5827363 h 6230319"/>
              <a:gd name="connsiteX125" fmla="*/ 61994 w 3905573"/>
              <a:gd name="connsiteY125" fmla="*/ 5780868 h 6230319"/>
              <a:gd name="connsiteX126" fmla="*/ 92990 w 3905573"/>
              <a:gd name="connsiteY126" fmla="*/ 5780868 h 623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905573" h="6230319">
                <a:moveTo>
                  <a:pt x="92990" y="5780868"/>
                </a:moveTo>
                <a:lnTo>
                  <a:pt x="92990" y="5780868"/>
                </a:lnTo>
                <a:cubicBezTo>
                  <a:pt x="82658" y="5698210"/>
                  <a:pt x="74351" y="5615274"/>
                  <a:pt x="61994" y="5532895"/>
                </a:cubicBezTo>
                <a:cubicBezTo>
                  <a:pt x="58834" y="5511830"/>
                  <a:pt x="50672" y="5491789"/>
                  <a:pt x="46495" y="5470902"/>
                </a:cubicBezTo>
                <a:cubicBezTo>
                  <a:pt x="40332" y="5440088"/>
                  <a:pt x="36163" y="5408909"/>
                  <a:pt x="30997" y="5377912"/>
                </a:cubicBezTo>
                <a:cubicBezTo>
                  <a:pt x="36163" y="5295254"/>
                  <a:pt x="46495" y="5212758"/>
                  <a:pt x="46495" y="5129939"/>
                </a:cubicBezTo>
                <a:cubicBezTo>
                  <a:pt x="46495" y="5103597"/>
                  <a:pt x="35709" y="5078364"/>
                  <a:pt x="30997" y="5052447"/>
                </a:cubicBezTo>
                <a:cubicBezTo>
                  <a:pt x="16663" y="4973606"/>
                  <a:pt x="11609" y="4932230"/>
                  <a:pt x="0" y="4850969"/>
                </a:cubicBezTo>
                <a:cubicBezTo>
                  <a:pt x="5166" y="4711484"/>
                  <a:pt x="9161" y="4571951"/>
                  <a:pt x="15499" y="4432515"/>
                </a:cubicBezTo>
                <a:cubicBezTo>
                  <a:pt x="19494" y="4344630"/>
                  <a:pt x="30997" y="4257019"/>
                  <a:pt x="30997" y="4169044"/>
                </a:cubicBezTo>
                <a:cubicBezTo>
                  <a:pt x="30997" y="3972855"/>
                  <a:pt x="18859" y="3889317"/>
                  <a:pt x="0" y="3719593"/>
                </a:cubicBezTo>
                <a:cubicBezTo>
                  <a:pt x="5166" y="3621437"/>
                  <a:pt x="7336" y="3523077"/>
                  <a:pt x="15499" y="3425125"/>
                </a:cubicBezTo>
                <a:cubicBezTo>
                  <a:pt x="21565" y="3352334"/>
                  <a:pt x="30504" y="3359774"/>
                  <a:pt x="46495" y="3301139"/>
                </a:cubicBezTo>
                <a:cubicBezTo>
                  <a:pt x="57704" y="3260039"/>
                  <a:pt x="58440" y="3215255"/>
                  <a:pt x="77492" y="3177152"/>
                </a:cubicBezTo>
                <a:cubicBezTo>
                  <a:pt x="120041" y="3092056"/>
                  <a:pt x="94627" y="3133642"/>
                  <a:pt x="154984" y="3053166"/>
                </a:cubicBezTo>
                <a:cubicBezTo>
                  <a:pt x="190577" y="2910793"/>
                  <a:pt x="139137" y="3057477"/>
                  <a:pt x="216977" y="2960176"/>
                </a:cubicBezTo>
                <a:cubicBezTo>
                  <a:pt x="302528" y="2853236"/>
                  <a:pt x="145725" y="2971513"/>
                  <a:pt x="278970" y="2882685"/>
                </a:cubicBezTo>
                <a:cubicBezTo>
                  <a:pt x="294468" y="2862020"/>
                  <a:pt x="308655" y="2840303"/>
                  <a:pt x="325465" y="2820691"/>
                </a:cubicBezTo>
                <a:cubicBezTo>
                  <a:pt x="359869" y="2780553"/>
                  <a:pt x="408396" y="2742994"/>
                  <a:pt x="449451" y="2712203"/>
                </a:cubicBezTo>
                <a:cubicBezTo>
                  <a:pt x="464352" y="2701027"/>
                  <a:pt x="479774" y="2690448"/>
                  <a:pt x="495946" y="2681207"/>
                </a:cubicBezTo>
                <a:cubicBezTo>
                  <a:pt x="516005" y="2669744"/>
                  <a:pt x="537880" y="2661673"/>
                  <a:pt x="557939" y="2650210"/>
                </a:cubicBezTo>
                <a:cubicBezTo>
                  <a:pt x="574111" y="2640968"/>
                  <a:pt x="587313" y="2626550"/>
                  <a:pt x="604434" y="2619213"/>
                </a:cubicBezTo>
                <a:cubicBezTo>
                  <a:pt x="624012" y="2610822"/>
                  <a:pt x="646220" y="2610451"/>
                  <a:pt x="666428" y="2603715"/>
                </a:cubicBezTo>
                <a:cubicBezTo>
                  <a:pt x="692820" y="2594918"/>
                  <a:pt x="718709" y="2584484"/>
                  <a:pt x="743919" y="2572719"/>
                </a:cubicBezTo>
                <a:cubicBezTo>
                  <a:pt x="796259" y="2548294"/>
                  <a:pt x="844107" y="2513492"/>
                  <a:pt x="898902" y="2495227"/>
                </a:cubicBezTo>
                <a:cubicBezTo>
                  <a:pt x="935064" y="2483173"/>
                  <a:pt x="992771" y="2464949"/>
                  <a:pt x="1022889" y="2448732"/>
                </a:cubicBezTo>
                <a:cubicBezTo>
                  <a:pt x="1194157" y="2356511"/>
                  <a:pt x="1094436" y="2401034"/>
                  <a:pt x="1208868" y="2324746"/>
                </a:cubicBezTo>
                <a:cubicBezTo>
                  <a:pt x="1233932" y="2308037"/>
                  <a:pt x="1260027" y="2292880"/>
                  <a:pt x="1286360" y="2278251"/>
                </a:cubicBezTo>
                <a:cubicBezTo>
                  <a:pt x="1306556" y="2267031"/>
                  <a:pt x="1329870" y="2261116"/>
                  <a:pt x="1348353" y="2247254"/>
                </a:cubicBezTo>
                <a:cubicBezTo>
                  <a:pt x="1371732" y="2229720"/>
                  <a:pt x="1389682" y="2205925"/>
                  <a:pt x="1410346" y="2185261"/>
                </a:cubicBezTo>
                <a:cubicBezTo>
                  <a:pt x="1428052" y="2114442"/>
                  <a:pt x="1420004" y="2127583"/>
                  <a:pt x="1456841" y="2061275"/>
                </a:cubicBezTo>
                <a:cubicBezTo>
                  <a:pt x="1486643" y="2007630"/>
                  <a:pt x="1551935" y="1913370"/>
                  <a:pt x="1565329" y="1859797"/>
                </a:cubicBezTo>
                <a:cubicBezTo>
                  <a:pt x="1584790" y="1781954"/>
                  <a:pt x="1574092" y="1818011"/>
                  <a:pt x="1596326" y="1751308"/>
                </a:cubicBezTo>
                <a:cubicBezTo>
                  <a:pt x="1591160" y="1735810"/>
                  <a:pt x="1584501" y="1720731"/>
                  <a:pt x="1580828" y="1704813"/>
                </a:cubicBezTo>
                <a:cubicBezTo>
                  <a:pt x="1568981" y="1653478"/>
                  <a:pt x="1579056" y="1593665"/>
                  <a:pt x="1549831" y="1549830"/>
                </a:cubicBezTo>
                <a:cubicBezTo>
                  <a:pt x="1539499" y="1534332"/>
                  <a:pt x="1527164" y="1519996"/>
                  <a:pt x="1518834" y="1503336"/>
                </a:cubicBezTo>
                <a:cubicBezTo>
                  <a:pt x="1503430" y="1472529"/>
                  <a:pt x="1464072" y="1361780"/>
                  <a:pt x="1456841" y="1332854"/>
                </a:cubicBezTo>
                <a:cubicBezTo>
                  <a:pt x="1451675" y="1312190"/>
                  <a:pt x="1445268" y="1291796"/>
                  <a:pt x="1441343" y="1270861"/>
                </a:cubicBezTo>
                <a:cubicBezTo>
                  <a:pt x="1429761" y="1209089"/>
                  <a:pt x="1410346" y="1084881"/>
                  <a:pt x="1410346" y="1084881"/>
                </a:cubicBezTo>
                <a:cubicBezTo>
                  <a:pt x="1415512" y="966061"/>
                  <a:pt x="1417662" y="847071"/>
                  <a:pt x="1425845" y="728420"/>
                </a:cubicBezTo>
                <a:cubicBezTo>
                  <a:pt x="1428453" y="690609"/>
                  <a:pt x="1471312" y="486608"/>
                  <a:pt x="1472339" y="480447"/>
                </a:cubicBezTo>
                <a:cubicBezTo>
                  <a:pt x="1483553" y="413168"/>
                  <a:pt x="1488898" y="374938"/>
                  <a:pt x="1503336" y="309966"/>
                </a:cubicBezTo>
                <a:cubicBezTo>
                  <a:pt x="1507957" y="289173"/>
                  <a:pt x="1506453" y="265306"/>
                  <a:pt x="1518834" y="247973"/>
                </a:cubicBezTo>
                <a:cubicBezTo>
                  <a:pt x="1533848" y="226954"/>
                  <a:pt x="1560163" y="216976"/>
                  <a:pt x="1580828" y="201478"/>
                </a:cubicBezTo>
                <a:cubicBezTo>
                  <a:pt x="1638100" y="115568"/>
                  <a:pt x="1579055" y="183521"/>
                  <a:pt x="1658319" y="139485"/>
                </a:cubicBezTo>
                <a:cubicBezTo>
                  <a:pt x="1690884" y="121393"/>
                  <a:pt x="1717988" y="94151"/>
                  <a:pt x="1751309" y="77491"/>
                </a:cubicBezTo>
                <a:cubicBezTo>
                  <a:pt x="1860959" y="22667"/>
                  <a:pt x="1815464" y="50220"/>
                  <a:pt x="1890794" y="0"/>
                </a:cubicBezTo>
                <a:cubicBezTo>
                  <a:pt x="2025113" y="5166"/>
                  <a:pt x="2159651" y="6250"/>
                  <a:pt x="2293750" y="15498"/>
                </a:cubicBezTo>
                <a:cubicBezTo>
                  <a:pt x="2310048" y="16622"/>
                  <a:pt x="2324537" y="26509"/>
                  <a:pt x="2340245" y="30997"/>
                </a:cubicBezTo>
                <a:cubicBezTo>
                  <a:pt x="2360726" y="36849"/>
                  <a:pt x="2381574" y="41329"/>
                  <a:pt x="2402238" y="46495"/>
                </a:cubicBezTo>
                <a:cubicBezTo>
                  <a:pt x="2515526" y="122019"/>
                  <a:pt x="2373070" y="29826"/>
                  <a:pt x="2510726" y="108488"/>
                </a:cubicBezTo>
                <a:cubicBezTo>
                  <a:pt x="2526898" y="117730"/>
                  <a:pt x="2541723" y="129153"/>
                  <a:pt x="2557221" y="139485"/>
                </a:cubicBezTo>
                <a:cubicBezTo>
                  <a:pt x="2572719" y="165315"/>
                  <a:pt x="2584112" y="194105"/>
                  <a:pt x="2603716" y="216976"/>
                </a:cubicBezTo>
                <a:cubicBezTo>
                  <a:pt x="2615838" y="231118"/>
                  <a:pt x="2637040" y="234802"/>
                  <a:pt x="2650211" y="247973"/>
                </a:cubicBezTo>
                <a:cubicBezTo>
                  <a:pt x="2668476" y="266238"/>
                  <a:pt x="2681208" y="289302"/>
                  <a:pt x="2696706" y="309966"/>
                </a:cubicBezTo>
                <a:cubicBezTo>
                  <a:pt x="2709047" y="359333"/>
                  <a:pt x="2719832" y="398292"/>
                  <a:pt x="2727702" y="449451"/>
                </a:cubicBezTo>
                <a:cubicBezTo>
                  <a:pt x="2734035" y="490617"/>
                  <a:pt x="2737310" y="532205"/>
                  <a:pt x="2743200" y="573437"/>
                </a:cubicBezTo>
                <a:cubicBezTo>
                  <a:pt x="2747644" y="604545"/>
                  <a:pt x="2753533" y="635430"/>
                  <a:pt x="2758699" y="666427"/>
                </a:cubicBezTo>
                <a:cubicBezTo>
                  <a:pt x="2753533" y="697424"/>
                  <a:pt x="2743200" y="727993"/>
                  <a:pt x="2743200" y="759417"/>
                </a:cubicBezTo>
                <a:cubicBezTo>
                  <a:pt x="2743200" y="909727"/>
                  <a:pt x="2762570" y="1154570"/>
                  <a:pt x="2774197" y="1317356"/>
                </a:cubicBezTo>
                <a:cubicBezTo>
                  <a:pt x="2768853" y="1360106"/>
                  <a:pt x="2767093" y="1440051"/>
                  <a:pt x="2743200" y="1487837"/>
                </a:cubicBezTo>
                <a:cubicBezTo>
                  <a:pt x="2734870" y="1504497"/>
                  <a:pt x="2723160" y="1519268"/>
                  <a:pt x="2712204" y="1534332"/>
                </a:cubicBezTo>
                <a:cubicBezTo>
                  <a:pt x="2681818" y="1576112"/>
                  <a:pt x="2650211" y="1616990"/>
                  <a:pt x="2619214" y="1658319"/>
                </a:cubicBezTo>
                <a:lnTo>
                  <a:pt x="2572719" y="1720312"/>
                </a:lnTo>
                <a:cubicBezTo>
                  <a:pt x="2505097" y="1923182"/>
                  <a:pt x="2523613" y="1831067"/>
                  <a:pt x="2557221" y="2200759"/>
                </a:cubicBezTo>
                <a:cubicBezTo>
                  <a:pt x="2561078" y="2243185"/>
                  <a:pt x="2558094" y="2294623"/>
                  <a:pt x="2588217" y="2324746"/>
                </a:cubicBezTo>
                <a:cubicBezTo>
                  <a:pt x="2636534" y="2373063"/>
                  <a:pt x="2640210" y="2366937"/>
                  <a:pt x="2665709" y="2433234"/>
                </a:cubicBezTo>
                <a:cubicBezTo>
                  <a:pt x="2682844" y="2477786"/>
                  <a:pt x="2716289" y="2630963"/>
                  <a:pt x="2774197" y="2665708"/>
                </a:cubicBezTo>
                <a:cubicBezTo>
                  <a:pt x="2800028" y="2681206"/>
                  <a:pt x="2826144" y="2696238"/>
                  <a:pt x="2851689" y="2712203"/>
                </a:cubicBezTo>
                <a:cubicBezTo>
                  <a:pt x="2867484" y="2722075"/>
                  <a:pt x="2881524" y="2734870"/>
                  <a:pt x="2898184" y="2743200"/>
                </a:cubicBezTo>
                <a:cubicBezTo>
                  <a:pt x="2912796" y="2750506"/>
                  <a:pt x="2929663" y="2752263"/>
                  <a:pt x="2944678" y="2758698"/>
                </a:cubicBezTo>
                <a:cubicBezTo>
                  <a:pt x="2965914" y="2767799"/>
                  <a:pt x="2985559" y="2780312"/>
                  <a:pt x="3006672" y="2789695"/>
                </a:cubicBezTo>
                <a:cubicBezTo>
                  <a:pt x="3032094" y="2800994"/>
                  <a:pt x="3058114" y="2810923"/>
                  <a:pt x="3084163" y="2820691"/>
                </a:cubicBezTo>
                <a:cubicBezTo>
                  <a:pt x="3099460" y="2826427"/>
                  <a:pt x="3116046" y="2828884"/>
                  <a:pt x="3130658" y="2836190"/>
                </a:cubicBezTo>
                <a:cubicBezTo>
                  <a:pt x="3250834" y="2896278"/>
                  <a:pt x="3106781" y="2843728"/>
                  <a:pt x="3223648" y="2882685"/>
                </a:cubicBezTo>
                <a:cubicBezTo>
                  <a:pt x="3326554" y="2959865"/>
                  <a:pt x="3267376" y="2910915"/>
                  <a:pt x="3394129" y="3037668"/>
                </a:cubicBezTo>
                <a:cubicBezTo>
                  <a:pt x="3434246" y="3077785"/>
                  <a:pt x="3484078" y="3121538"/>
                  <a:pt x="3502617" y="3177152"/>
                </a:cubicBezTo>
                <a:cubicBezTo>
                  <a:pt x="3549641" y="3318217"/>
                  <a:pt x="3477513" y="3095434"/>
                  <a:pt x="3533614" y="3301139"/>
                </a:cubicBezTo>
                <a:cubicBezTo>
                  <a:pt x="3542211" y="3332661"/>
                  <a:pt x="3556687" y="3362431"/>
                  <a:pt x="3564611" y="3394129"/>
                </a:cubicBezTo>
                <a:cubicBezTo>
                  <a:pt x="3569777" y="3414793"/>
                  <a:pt x="3573988" y="3435720"/>
                  <a:pt x="3580109" y="3456122"/>
                </a:cubicBezTo>
                <a:cubicBezTo>
                  <a:pt x="3589498" y="3487417"/>
                  <a:pt x="3600774" y="3518115"/>
                  <a:pt x="3611106" y="3549112"/>
                </a:cubicBezTo>
                <a:lnTo>
                  <a:pt x="3626604" y="3595607"/>
                </a:lnTo>
                <a:cubicBezTo>
                  <a:pt x="3631770" y="3611105"/>
                  <a:pt x="3639416" y="3625988"/>
                  <a:pt x="3642102" y="3642102"/>
                </a:cubicBezTo>
                <a:lnTo>
                  <a:pt x="3657600" y="3735091"/>
                </a:lnTo>
                <a:cubicBezTo>
                  <a:pt x="3662766" y="3828081"/>
                  <a:pt x="3665031" y="3921278"/>
                  <a:pt x="3673099" y="4014061"/>
                </a:cubicBezTo>
                <a:cubicBezTo>
                  <a:pt x="3677263" y="4061944"/>
                  <a:pt x="3694751" y="4106828"/>
                  <a:pt x="3704095" y="4153546"/>
                </a:cubicBezTo>
                <a:cubicBezTo>
                  <a:pt x="3710258" y="4184360"/>
                  <a:pt x="3711972" y="4216050"/>
                  <a:pt x="3719594" y="4246536"/>
                </a:cubicBezTo>
                <a:cubicBezTo>
                  <a:pt x="3727518" y="4278233"/>
                  <a:pt x="3750590" y="4339525"/>
                  <a:pt x="3750590" y="4339525"/>
                </a:cubicBezTo>
                <a:cubicBezTo>
                  <a:pt x="3755756" y="4380854"/>
                  <a:pt x="3757362" y="4422786"/>
                  <a:pt x="3766089" y="4463512"/>
                </a:cubicBezTo>
                <a:cubicBezTo>
                  <a:pt x="3772935" y="4495460"/>
                  <a:pt x="3791713" y="4524273"/>
                  <a:pt x="3797085" y="4556502"/>
                </a:cubicBezTo>
                <a:cubicBezTo>
                  <a:pt x="3802251" y="4587498"/>
                  <a:pt x="3805767" y="4618815"/>
                  <a:pt x="3812584" y="4649491"/>
                </a:cubicBezTo>
                <a:cubicBezTo>
                  <a:pt x="3816128" y="4665439"/>
                  <a:pt x="3823594" y="4680278"/>
                  <a:pt x="3828082" y="4695986"/>
                </a:cubicBezTo>
                <a:cubicBezTo>
                  <a:pt x="3833934" y="4716467"/>
                  <a:pt x="3837728" y="4737499"/>
                  <a:pt x="3843580" y="4757980"/>
                </a:cubicBezTo>
                <a:cubicBezTo>
                  <a:pt x="3848068" y="4773688"/>
                  <a:pt x="3855874" y="4788456"/>
                  <a:pt x="3859078" y="4804475"/>
                </a:cubicBezTo>
                <a:cubicBezTo>
                  <a:pt x="3871404" y="4866103"/>
                  <a:pt x="3890075" y="4990454"/>
                  <a:pt x="3890075" y="4990454"/>
                </a:cubicBezTo>
                <a:cubicBezTo>
                  <a:pt x="3884909" y="5078278"/>
                  <a:pt x="3874577" y="5165950"/>
                  <a:pt x="3874577" y="5253925"/>
                </a:cubicBezTo>
                <a:cubicBezTo>
                  <a:pt x="3874577" y="5291330"/>
                  <a:pt x="3893343" y="5341222"/>
                  <a:pt x="3905573" y="5377912"/>
                </a:cubicBezTo>
                <a:cubicBezTo>
                  <a:pt x="3900407" y="5450237"/>
                  <a:pt x="3901384" y="5523266"/>
                  <a:pt x="3890075" y="5594888"/>
                </a:cubicBezTo>
                <a:cubicBezTo>
                  <a:pt x="3880888" y="5653073"/>
                  <a:pt x="3837663" y="5699713"/>
                  <a:pt x="3812584" y="5749871"/>
                </a:cubicBezTo>
                <a:cubicBezTo>
                  <a:pt x="3800142" y="5774754"/>
                  <a:pt x="3794029" y="5802480"/>
                  <a:pt x="3781587" y="5827363"/>
                </a:cubicBezTo>
                <a:cubicBezTo>
                  <a:pt x="3773510" y="5843516"/>
                  <a:pt x="3710112" y="5930837"/>
                  <a:pt x="3704095" y="5935851"/>
                </a:cubicBezTo>
                <a:cubicBezTo>
                  <a:pt x="3691545" y="5946309"/>
                  <a:pt x="3672212" y="5944043"/>
                  <a:pt x="3657600" y="5951349"/>
                </a:cubicBezTo>
                <a:cubicBezTo>
                  <a:pt x="3540036" y="6010131"/>
                  <a:pt x="3622592" y="5984065"/>
                  <a:pt x="3518116" y="6028841"/>
                </a:cubicBezTo>
                <a:cubicBezTo>
                  <a:pt x="3503100" y="6035276"/>
                  <a:pt x="3487850" y="6042466"/>
                  <a:pt x="3471621" y="6044339"/>
                </a:cubicBezTo>
                <a:cubicBezTo>
                  <a:pt x="3353138" y="6058010"/>
                  <a:pt x="3233967" y="6064853"/>
                  <a:pt x="3115160" y="6075336"/>
                </a:cubicBezTo>
                <a:cubicBezTo>
                  <a:pt x="3058319" y="6080351"/>
                  <a:pt x="3000963" y="6081453"/>
                  <a:pt x="2944678" y="6090834"/>
                </a:cubicBezTo>
                <a:lnTo>
                  <a:pt x="2851689" y="6106332"/>
                </a:lnTo>
                <a:cubicBezTo>
                  <a:pt x="2831024" y="6116664"/>
                  <a:pt x="2811146" y="6128748"/>
                  <a:pt x="2789695" y="6137329"/>
                </a:cubicBezTo>
                <a:cubicBezTo>
                  <a:pt x="2759359" y="6149463"/>
                  <a:pt x="2728744" y="6161917"/>
                  <a:pt x="2696706" y="6168325"/>
                </a:cubicBezTo>
                <a:cubicBezTo>
                  <a:pt x="2459958" y="6215676"/>
                  <a:pt x="2686451" y="6173881"/>
                  <a:pt x="2154265" y="6214820"/>
                </a:cubicBezTo>
                <a:lnTo>
                  <a:pt x="1952787" y="6230319"/>
                </a:lnTo>
                <a:cubicBezTo>
                  <a:pt x="1864963" y="6225153"/>
                  <a:pt x="1776988" y="6222126"/>
                  <a:pt x="1689316" y="6214820"/>
                </a:cubicBezTo>
                <a:cubicBezTo>
                  <a:pt x="1652912" y="6211786"/>
                  <a:pt x="1617177" y="6202957"/>
                  <a:pt x="1580828" y="6199322"/>
                </a:cubicBezTo>
                <a:cubicBezTo>
                  <a:pt x="1462151" y="6187454"/>
                  <a:pt x="1342013" y="6187932"/>
                  <a:pt x="1224367" y="6168325"/>
                </a:cubicBezTo>
                <a:cubicBezTo>
                  <a:pt x="1193370" y="6163159"/>
                  <a:pt x="1162191" y="6158990"/>
                  <a:pt x="1131377" y="6152827"/>
                </a:cubicBezTo>
                <a:cubicBezTo>
                  <a:pt x="937347" y="6114022"/>
                  <a:pt x="1221957" y="6162430"/>
                  <a:pt x="991892" y="6121830"/>
                </a:cubicBezTo>
                <a:lnTo>
                  <a:pt x="805912" y="6090834"/>
                </a:lnTo>
                <a:cubicBezTo>
                  <a:pt x="774916" y="6085668"/>
                  <a:pt x="743737" y="6081499"/>
                  <a:pt x="712923" y="6075336"/>
                </a:cubicBezTo>
                <a:cubicBezTo>
                  <a:pt x="537052" y="6040162"/>
                  <a:pt x="609050" y="6057117"/>
                  <a:pt x="495946" y="6028841"/>
                </a:cubicBezTo>
                <a:cubicBezTo>
                  <a:pt x="308585" y="5935159"/>
                  <a:pt x="540820" y="6054482"/>
                  <a:pt x="387458" y="5966847"/>
                </a:cubicBezTo>
                <a:cubicBezTo>
                  <a:pt x="367399" y="5955385"/>
                  <a:pt x="345524" y="5947313"/>
                  <a:pt x="325465" y="5935851"/>
                </a:cubicBezTo>
                <a:cubicBezTo>
                  <a:pt x="309292" y="5926610"/>
                  <a:pt x="296411" y="5911394"/>
                  <a:pt x="278970" y="5904854"/>
                </a:cubicBezTo>
                <a:cubicBezTo>
                  <a:pt x="254305" y="5895605"/>
                  <a:pt x="227309" y="5894522"/>
                  <a:pt x="201478" y="5889356"/>
                </a:cubicBezTo>
                <a:cubicBezTo>
                  <a:pt x="185980" y="5879024"/>
                  <a:pt x="171156" y="5867600"/>
                  <a:pt x="154984" y="5858359"/>
                </a:cubicBezTo>
                <a:cubicBezTo>
                  <a:pt x="134924" y="5846896"/>
                  <a:pt x="110739" y="5842154"/>
                  <a:pt x="92990" y="5827363"/>
                </a:cubicBezTo>
                <a:cubicBezTo>
                  <a:pt x="78681" y="5815439"/>
                  <a:pt x="73170" y="5795769"/>
                  <a:pt x="61994" y="5780868"/>
                </a:cubicBezTo>
                <a:cubicBezTo>
                  <a:pt x="57610" y="5775023"/>
                  <a:pt x="87824" y="5780868"/>
                  <a:pt x="92990" y="5780868"/>
                </a:cubicBezTo>
                <a:close/>
              </a:path>
            </a:pathLst>
          </a:custGeom>
          <a:solidFill>
            <a:srgbClr val="6CB9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BC9720D-48DB-6B8E-AEE7-91CC9A7E53F2}"/>
              </a:ext>
            </a:extLst>
          </p:cNvPr>
          <p:cNvSpPr txBox="1"/>
          <p:nvPr/>
        </p:nvSpPr>
        <p:spPr>
          <a:xfrm>
            <a:off x="7866677" y="6181699"/>
            <a:ext cx="4289957" cy="523220"/>
          </a:xfrm>
          <a:prstGeom prst="rect">
            <a:avLst/>
          </a:prstGeom>
          <a:noFill/>
        </p:spPr>
        <p:txBody>
          <a:bodyPr wrap="none" rtlCol="0">
            <a:spAutoFit/>
          </a:bodyPr>
          <a:lstStyle/>
          <a:p>
            <a:r>
              <a:rPr lang="en-US" sz="2800" dirty="0">
                <a:latin typeface="Agency FB" panose="020B0503020202020204" pitchFamily="34" charset="0"/>
              </a:rPr>
              <a:t>This is a case study </a:t>
            </a:r>
            <a:r>
              <a:rPr lang="en-US" sz="2800" b="1" dirty="0">
                <a:latin typeface="Agency FB" panose="020B0503020202020204" pitchFamily="34" charset="0"/>
              </a:rPr>
              <a:t>by</a:t>
            </a:r>
            <a:r>
              <a:rPr lang="en-US" sz="2800" dirty="0">
                <a:latin typeface="Agency FB" panose="020B0503020202020204" pitchFamily="34" charset="0"/>
              </a:rPr>
              <a:t> Aman Rajput.</a:t>
            </a:r>
            <a:endParaRPr lang="en-IN" sz="2800" b="1" dirty="0">
              <a:latin typeface="Agency FB" panose="020B0503020202020204" pitchFamily="34" charset="0"/>
            </a:endParaRPr>
          </a:p>
        </p:txBody>
      </p:sp>
      <p:pic>
        <p:nvPicPr>
          <p:cNvPr id="5" name="Picture 4">
            <a:extLst>
              <a:ext uri="{FF2B5EF4-FFF2-40B4-BE49-F238E27FC236}">
                <a16:creationId xmlns:a16="http://schemas.microsoft.com/office/drawing/2014/main" id="{DDF1BDA5-7F76-2136-4238-27A2DF9B16D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125" b="99375" l="10000" r="90000">
                        <a14:foregroundMark x1="49236" y1="8229" x2="49236" y2="8229"/>
                        <a14:foregroundMark x1="46528" y1="94063" x2="46528" y2="94063"/>
                        <a14:foregroundMark x1="44444" y1="99375" x2="44444" y2="99375"/>
                        <a14:backgroundMark x1="62153" y1="95104" x2="62153" y2="95104"/>
                      </a14:backgroundRemoval>
                    </a14:imgEffect>
                    <a14:imgEffect>
                      <a14:artisticBlur/>
                    </a14:imgEffect>
                  </a14:imgLayer>
                </a14:imgProps>
              </a:ext>
              <a:ext uri="{28A0092B-C50C-407E-A947-70E740481C1C}">
                <a14:useLocalDpi xmlns:a14="http://schemas.microsoft.com/office/drawing/2010/main" val="0"/>
              </a:ext>
            </a:extLst>
          </a:blip>
          <a:stretch>
            <a:fillRect/>
          </a:stretch>
        </p:blipFill>
        <p:spPr>
          <a:xfrm>
            <a:off x="-885825" y="6540500"/>
            <a:ext cx="13963650" cy="9309100"/>
          </a:xfrm>
          <a:prstGeom prst="rect">
            <a:avLst/>
          </a:prstGeom>
        </p:spPr>
      </p:pic>
      <p:pic>
        <p:nvPicPr>
          <p:cNvPr id="6" name="Picture 5">
            <a:extLst>
              <a:ext uri="{FF2B5EF4-FFF2-40B4-BE49-F238E27FC236}">
                <a16:creationId xmlns:a16="http://schemas.microsoft.com/office/drawing/2014/main" id="{BB98DD3A-F982-4A27-EBB6-CFB93D26E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027875" y="10302825"/>
            <a:ext cx="7963968" cy="3399095"/>
          </a:xfrm>
          <a:prstGeom prst="rect">
            <a:avLst/>
          </a:prstGeom>
        </p:spPr>
      </p:pic>
      <p:pic>
        <p:nvPicPr>
          <p:cNvPr id="7" name="Picture 6">
            <a:extLst>
              <a:ext uri="{FF2B5EF4-FFF2-40B4-BE49-F238E27FC236}">
                <a16:creationId xmlns:a16="http://schemas.microsoft.com/office/drawing/2014/main" id="{FE0FC25A-1BD8-B8AD-D218-86B0C904F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8294">
            <a:off x="239289" y="10780646"/>
            <a:ext cx="7963968" cy="3399095"/>
          </a:xfrm>
          <a:prstGeom prst="rect">
            <a:avLst/>
          </a:prstGeom>
        </p:spPr>
      </p:pic>
      <p:pic>
        <p:nvPicPr>
          <p:cNvPr id="8" name="Picture 7">
            <a:extLst>
              <a:ext uri="{FF2B5EF4-FFF2-40B4-BE49-F238E27FC236}">
                <a16:creationId xmlns:a16="http://schemas.microsoft.com/office/drawing/2014/main" id="{597CA68C-0BA6-2E97-BFD2-35685AE4E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352244">
            <a:off x="-351727" y="11475513"/>
            <a:ext cx="7963968" cy="3399095"/>
          </a:xfrm>
          <a:prstGeom prst="rect">
            <a:avLst/>
          </a:prstGeom>
        </p:spPr>
      </p:pic>
      <p:pic>
        <p:nvPicPr>
          <p:cNvPr id="9" name="Picture 8">
            <a:extLst>
              <a:ext uri="{FF2B5EF4-FFF2-40B4-BE49-F238E27FC236}">
                <a16:creationId xmlns:a16="http://schemas.microsoft.com/office/drawing/2014/main" id="{37B0CB4C-B38D-5701-287C-EE070B339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12080">
            <a:off x="-823158" y="12323404"/>
            <a:ext cx="7963968" cy="3399095"/>
          </a:xfrm>
          <a:prstGeom prst="rect">
            <a:avLst/>
          </a:prstGeom>
        </p:spPr>
      </p:pic>
      <p:pic>
        <p:nvPicPr>
          <p:cNvPr id="10" name="Picture 9">
            <a:extLst>
              <a:ext uri="{FF2B5EF4-FFF2-40B4-BE49-F238E27FC236}">
                <a16:creationId xmlns:a16="http://schemas.microsoft.com/office/drawing/2014/main" id="{D69831FC-D9FE-8338-785D-ECF7E836D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8116">
            <a:off x="-1540147" y="13303573"/>
            <a:ext cx="7963968" cy="3399095"/>
          </a:xfrm>
          <a:prstGeom prst="rect">
            <a:avLst/>
          </a:prstGeom>
        </p:spPr>
      </p:pic>
      <p:pic>
        <p:nvPicPr>
          <p:cNvPr id="11" name="Picture 10">
            <a:extLst>
              <a:ext uri="{FF2B5EF4-FFF2-40B4-BE49-F238E27FC236}">
                <a16:creationId xmlns:a16="http://schemas.microsoft.com/office/drawing/2014/main" id="{5739A683-1345-9868-14DE-8668ADF42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5965" y="14363192"/>
            <a:ext cx="7963968" cy="3399095"/>
          </a:xfrm>
          <a:prstGeom prst="rect">
            <a:avLst/>
          </a:prstGeom>
        </p:spPr>
      </p:pic>
      <p:pic>
        <p:nvPicPr>
          <p:cNvPr id="12" name="Picture 11">
            <a:extLst>
              <a:ext uri="{FF2B5EF4-FFF2-40B4-BE49-F238E27FC236}">
                <a16:creationId xmlns:a16="http://schemas.microsoft.com/office/drawing/2014/main" id="{84542ED6-A129-F465-C5D5-7C36D99AA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709" y="15822422"/>
            <a:ext cx="7963968" cy="3399095"/>
          </a:xfrm>
          <a:prstGeom prst="rect">
            <a:avLst/>
          </a:prstGeom>
        </p:spPr>
      </p:pic>
      <p:pic>
        <p:nvPicPr>
          <p:cNvPr id="13" name="Picture 12">
            <a:extLst>
              <a:ext uri="{FF2B5EF4-FFF2-40B4-BE49-F238E27FC236}">
                <a16:creationId xmlns:a16="http://schemas.microsoft.com/office/drawing/2014/main" id="{68EF59B2-461C-D1DD-D4D8-82DFA201F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7311" y="16738701"/>
            <a:ext cx="7963968" cy="3399095"/>
          </a:xfrm>
          <a:prstGeom prst="rect">
            <a:avLst/>
          </a:prstGeom>
        </p:spPr>
      </p:pic>
      <p:pic>
        <p:nvPicPr>
          <p:cNvPr id="17" name="Graphic 16">
            <a:extLst>
              <a:ext uri="{FF2B5EF4-FFF2-40B4-BE49-F238E27FC236}">
                <a16:creationId xmlns:a16="http://schemas.microsoft.com/office/drawing/2014/main" id="{E5BD42CA-7CEF-06BC-5599-A0D275ADE556}"/>
              </a:ext>
            </a:extLst>
          </p:cNvPr>
          <p:cNvPicPr>
            <a:picLocks noChangeAspect="1"/>
          </p:cNvPicPr>
          <p:nvPr/>
        </p:nvPicPr>
        <p:blipFill>
          <a:blip r:embed="rId5">
            <a:extLst>
              <a:ext uri="{96DAC541-7B7A-43D3-8B79-37D633B846F1}">
                <asvg:svgBlip xmlns:asvg="http://schemas.microsoft.com/office/drawing/2016/SVG/main" r:embed="rId6"/>
              </a:ext>
            </a:extLst>
          </a:blip>
          <a:srcRect t="62778" b="8333"/>
          <a:stretch>
            <a:fillRect/>
          </a:stretch>
        </p:blipFill>
        <p:spPr>
          <a:xfrm>
            <a:off x="4419602" y="2438400"/>
            <a:ext cx="6858000" cy="1981200"/>
          </a:xfrm>
          <a:prstGeom prst="rect">
            <a:avLst/>
          </a:prstGeom>
        </p:spPr>
      </p:pic>
      <p:pic>
        <p:nvPicPr>
          <p:cNvPr id="18" name="Graphic 17">
            <a:extLst>
              <a:ext uri="{FF2B5EF4-FFF2-40B4-BE49-F238E27FC236}">
                <a16:creationId xmlns:a16="http://schemas.microsoft.com/office/drawing/2014/main" id="{D186FD37-D20E-D5E6-4173-30D9C6BECFCC}"/>
              </a:ext>
            </a:extLst>
          </p:cNvPr>
          <p:cNvPicPr>
            <a:picLocks noChangeAspect="1"/>
          </p:cNvPicPr>
          <p:nvPr/>
        </p:nvPicPr>
        <p:blipFill>
          <a:blip r:embed="rId7">
            <a:extLst>
              <a:ext uri="{96DAC541-7B7A-43D3-8B79-37D633B846F1}">
                <asvg:svgBlip xmlns:asvg="http://schemas.microsoft.com/office/drawing/2016/SVG/main" r:embed="rId8"/>
              </a:ext>
            </a:extLst>
          </a:blip>
          <a:srcRect t="8332" r="18333" b="37223"/>
          <a:stretch>
            <a:fillRect/>
          </a:stretch>
        </p:blipFill>
        <p:spPr>
          <a:xfrm>
            <a:off x="266700" y="2070100"/>
            <a:ext cx="4076700" cy="2717800"/>
          </a:xfrm>
          <a:prstGeom prst="rect">
            <a:avLst/>
          </a:prstGeom>
        </p:spPr>
      </p:pic>
    </p:spTree>
    <p:extLst>
      <p:ext uri="{BB962C8B-B14F-4D97-AF65-F5344CB8AC3E}">
        <p14:creationId xmlns:p14="http://schemas.microsoft.com/office/powerpoint/2010/main" val="204050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
        <p159:morph option="byObject"/>
      </p:transition>
    </mc:Choice>
    <mc:Fallback xmlns="">
      <p:transition spd="slow" advClick="0" advTm="8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F454724-BFCC-8D34-808A-D797CE32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297135">
            <a:off x="6989741" y="3886500"/>
            <a:ext cx="7963968" cy="3399095"/>
          </a:xfrm>
          <a:prstGeom prst="rect">
            <a:avLst/>
          </a:prstGeom>
        </p:spPr>
      </p:pic>
      <p:pic>
        <p:nvPicPr>
          <p:cNvPr id="19" name="Picture 18">
            <a:extLst>
              <a:ext uri="{FF2B5EF4-FFF2-40B4-BE49-F238E27FC236}">
                <a16:creationId xmlns:a16="http://schemas.microsoft.com/office/drawing/2014/main" id="{08969A02-998E-A680-314A-E115EA0D9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054182">
            <a:off x="6134201" y="1076170"/>
            <a:ext cx="7963968" cy="3399095"/>
          </a:xfrm>
          <a:prstGeom prst="rect">
            <a:avLst/>
          </a:prstGeom>
        </p:spPr>
      </p:pic>
      <p:pic>
        <p:nvPicPr>
          <p:cNvPr id="18" name="Picture 17">
            <a:extLst>
              <a:ext uri="{FF2B5EF4-FFF2-40B4-BE49-F238E27FC236}">
                <a16:creationId xmlns:a16="http://schemas.microsoft.com/office/drawing/2014/main" id="{0204C29A-0550-8A89-94A8-CC7DAABBB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009277">
            <a:off x="4280302" y="-606739"/>
            <a:ext cx="7963968" cy="3399095"/>
          </a:xfrm>
          <a:prstGeom prst="rect">
            <a:avLst/>
          </a:prstGeom>
        </p:spPr>
      </p:pic>
      <p:pic>
        <p:nvPicPr>
          <p:cNvPr id="17" name="Picture 16">
            <a:extLst>
              <a:ext uri="{FF2B5EF4-FFF2-40B4-BE49-F238E27FC236}">
                <a16:creationId xmlns:a16="http://schemas.microsoft.com/office/drawing/2014/main" id="{347E3A90-A3AD-7929-F995-2637425A2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14526" y="-1082051"/>
            <a:ext cx="7963968" cy="3399095"/>
          </a:xfrm>
          <a:prstGeom prst="rect">
            <a:avLst/>
          </a:prstGeom>
        </p:spPr>
      </p:pic>
      <p:pic>
        <p:nvPicPr>
          <p:cNvPr id="16" name="Picture 15">
            <a:extLst>
              <a:ext uri="{FF2B5EF4-FFF2-40B4-BE49-F238E27FC236}">
                <a16:creationId xmlns:a16="http://schemas.microsoft.com/office/drawing/2014/main" id="{591AF218-CC70-CABB-A5A9-D77D4C12F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846774">
            <a:off x="927198" y="-671617"/>
            <a:ext cx="7963968" cy="3399095"/>
          </a:xfrm>
          <a:prstGeom prst="rect">
            <a:avLst/>
          </a:prstGeom>
        </p:spPr>
      </p:pic>
      <p:pic>
        <p:nvPicPr>
          <p:cNvPr id="15" name="Picture 14">
            <a:extLst>
              <a:ext uri="{FF2B5EF4-FFF2-40B4-BE49-F238E27FC236}">
                <a16:creationId xmlns:a16="http://schemas.microsoft.com/office/drawing/2014/main" id="{C5CC2331-64F7-0790-7899-1007C6167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789833">
            <a:off x="-1007886" y="423904"/>
            <a:ext cx="7963968" cy="3399095"/>
          </a:xfrm>
          <a:prstGeom prst="rect">
            <a:avLst/>
          </a:prstGeom>
        </p:spPr>
      </p:pic>
      <p:pic>
        <p:nvPicPr>
          <p:cNvPr id="14" name="Picture 13">
            <a:extLst>
              <a:ext uri="{FF2B5EF4-FFF2-40B4-BE49-F238E27FC236}">
                <a16:creationId xmlns:a16="http://schemas.microsoft.com/office/drawing/2014/main" id="{02A87925-9570-FB19-A7F5-0DDCFD7A0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63985">
            <a:off x="-1607060" y="2528578"/>
            <a:ext cx="7963968" cy="3399095"/>
          </a:xfrm>
          <a:prstGeom prst="rect">
            <a:avLst/>
          </a:prstGeom>
        </p:spPr>
      </p:pic>
      <p:pic>
        <p:nvPicPr>
          <p:cNvPr id="11" name="Picture 10">
            <a:extLst>
              <a:ext uri="{FF2B5EF4-FFF2-40B4-BE49-F238E27FC236}">
                <a16:creationId xmlns:a16="http://schemas.microsoft.com/office/drawing/2014/main" id="{7A15870D-4D47-4B06-CBB8-0DCFC189C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49613">
            <a:off x="-1777312" y="4482151"/>
            <a:ext cx="7963968" cy="3399095"/>
          </a:xfrm>
          <a:prstGeom prst="rect">
            <a:avLst/>
          </a:prstGeom>
        </p:spPr>
      </p:pic>
      <p:pic>
        <p:nvPicPr>
          <p:cNvPr id="5" name="Picture 4">
            <a:extLst>
              <a:ext uri="{FF2B5EF4-FFF2-40B4-BE49-F238E27FC236}">
                <a16:creationId xmlns:a16="http://schemas.microsoft.com/office/drawing/2014/main" id="{7A3E3565-71CC-84FE-7C89-5C89CE7CAF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6000" y1="75127" x2="25857" y2="74365"/>
                        <a14:foregroundMark x1="36286" y1="73858" x2="37286" y2="77919"/>
                        <a14:foregroundMark x1="46000" y1="71574" x2="46000" y2="74873"/>
                        <a14:foregroundMark x1="50571" y1="71574" x2="50571" y2="73858"/>
                        <a14:foregroundMark x1="59857" y1="70051" x2="59857" y2="72589"/>
                        <a14:foregroundMark x1="64000" y1="78173" x2="64000" y2="77157"/>
                        <a14:foregroundMark x1="73714" y1="80964" x2="73714" y2="80964"/>
                        <a14:foregroundMark x1="74857" y1="81980" x2="74857" y2="81980"/>
                        <a14:backgroundMark x1="33429" y1="45685" x2="33429" y2="45685"/>
                        <a14:backgroundMark x1="31143" y1="35787" x2="31429" y2="43401"/>
                        <a14:backgroundMark x1="32143" y1="33249" x2="50429" y2="27919"/>
                        <a14:backgroundMark x1="50429" y1="27919" x2="51857" y2="27919"/>
                        <a14:backgroundMark x1="62286" y1="25635" x2="54143" y2="23096"/>
                        <a14:backgroundMark x1="60571" y1="56345" x2="39571" y2="49492"/>
                        <a14:backgroundMark x1="47143" y1="37056" x2="42286" y2="37056"/>
                      </a14:backgroundRemoval>
                    </a14:imgEffect>
                  </a14:imgLayer>
                </a14:imgProps>
              </a:ext>
              <a:ext uri="{28A0092B-C50C-407E-A947-70E740481C1C}">
                <a14:useLocalDpi xmlns:a14="http://schemas.microsoft.com/office/drawing/2010/main" val="0"/>
              </a:ext>
            </a:extLst>
          </a:blip>
          <a:srcRect l="18400" t="45362" r="19086"/>
          <a:stretch>
            <a:fillRect/>
          </a:stretch>
        </p:blipFill>
        <p:spPr>
          <a:xfrm>
            <a:off x="13084639" y="2016809"/>
            <a:ext cx="5741232" cy="2824380"/>
          </a:xfrm>
          <a:prstGeom prst="rect">
            <a:avLst/>
          </a:prstGeom>
        </p:spPr>
      </p:pic>
      <p:pic>
        <p:nvPicPr>
          <p:cNvPr id="6" name="Picture 5">
            <a:extLst>
              <a:ext uri="{FF2B5EF4-FFF2-40B4-BE49-F238E27FC236}">
                <a16:creationId xmlns:a16="http://schemas.microsoft.com/office/drawing/2014/main" id="{536AB985-8279-CBA2-A2F5-8C22FD545866}"/>
              </a:ext>
            </a:extLst>
          </p:cNvPr>
          <p:cNvPicPr>
            <a:picLocks noChangeAspect="1"/>
          </p:cNvPicPr>
          <p:nvPr/>
        </p:nvPicPr>
        <p:blipFill>
          <a:blip r:embed="rId5">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599" r="16970" b="25584"/>
          <a:stretch>
            <a:fillRect/>
          </a:stretch>
        </p:blipFill>
        <p:spPr>
          <a:xfrm>
            <a:off x="-7618186" y="1505630"/>
            <a:ext cx="6284686" cy="3846739"/>
          </a:xfrm>
          <a:prstGeom prst="rect">
            <a:avLst/>
          </a:prstGeom>
        </p:spPr>
      </p:pic>
      <p:sp>
        <p:nvSpPr>
          <p:cNvPr id="10" name="Freeform: Shape 9">
            <a:extLst>
              <a:ext uri="{FF2B5EF4-FFF2-40B4-BE49-F238E27FC236}">
                <a16:creationId xmlns:a16="http://schemas.microsoft.com/office/drawing/2014/main" id="{EC8B7125-03E3-560F-DFCB-1E3C092D141E}"/>
              </a:ext>
            </a:extLst>
          </p:cNvPr>
          <p:cNvSpPr/>
          <p:nvPr/>
        </p:nvSpPr>
        <p:spPr>
          <a:xfrm>
            <a:off x="3936569" y="1317356"/>
            <a:ext cx="3905573" cy="6230319"/>
          </a:xfrm>
          <a:custGeom>
            <a:avLst/>
            <a:gdLst>
              <a:gd name="connsiteX0" fmla="*/ 92990 w 3905573"/>
              <a:gd name="connsiteY0" fmla="*/ 5780868 h 6230319"/>
              <a:gd name="connsiteX1" fmla="*/ 92990 w 3905573"/>
              <a:gd name="connsiteY1" fmla="*/ 5780868 h 6230319"/>
              <a:gd name="connsiteX2" fmla="*/ 61994 w 3905573"/>
              <a:gd name="connsiteY2" fmla="*/ 5532895 h 6230319"/>
              <a:gd name="connsiteX3" fmla="*/ 46495 w 3905573"/>
              <a:gd name="connsiteY3" fmla="*/ 5470902 h 6230319"/>
              <a:gd name="connsiteX4" fmla="*/ 30997 w 3905573"/>
              <a:gd name="connsiteY4" fmla="*/ 5377912 h 6230319"/>
              <a:gd name="connsiteX5" fmla="*/ 46495 w 3905573"/>
              <a:gd name="connsiteY5" fmla="*/ 5129939 h 6230319"/>
              <a:gd name="connsiteX6" fmla="*/ 30997 w 3905573"/>
              <a:gd name="connsiteY6" fmla="*/ 5052447 h 6230319"/>
              <a:gd name="connsiteX7" fmla="*/ 0 w 3905573"/>
              <a:gd name="connsiteY7" fmla="*/ 4850969 h 6230319"/>
              <a:gd name="connsiteX8" fmla="*/ 15499 w 3905573"/>
              <a:gd name="connsiteY8" fmla="*/ 4432515 h 6230319"/>
              <a:gd name="connsiteX9" fmla="*/ 30997 w 3905573"/>
              <a:gd name="connsiteY9" fmla="*/ 4169044 h 6230319"/>
              <a:gd name="connsiteX10" fmla="*/ 0 w 3905573"/>
              <a:gd name="connsiteY10" fmla="*/ 3719593 h 6230319"/>
              <a:gd name="connsiteX11" fmla="*/ 15499 w 3905573"/>
              <a:gd name="connsiteY11" fmla="*/ 3425125 h 6230319"/>
              <a:gd name="connsiteX12" fmla="*/ 46495 w 3905573"/>
              <a:gd name="connsiteY12" fmla="*/ 3301139 h 6230319"/>
              <a:gd name="connsiteX13" fmla="*/ 77492 w 3905573"/>
              <a:gd name="connsiteY13" fmla="*/ 3177152 h 6230319"/>
              <a:gd name="connsiteX14" fmla="*/ 154984 w 3905573"/>
              <a:gd name="connsiteY14" fmla="*/ 3053166 h 6230319"/>
              <a:gd name="connsiteX15" fmla="*/ 216977 w 3905573"/>
              <a:gd name="connsiteY15" fmla="*/ 2960176 h 6230319"/>
              <a:gd name="connsiteX16" fmla="*/ 278970 w 3905573"/>
              <a:gd name="connsiteY16" fmla="*/ 2882685 h 6230319"/>
              <a:gd name="connsiteX17" fmla="*/ 325465 w 3905573"/>
              <a:gd name="connsiteY17" fmla="*/ 2820691 h 6230319"/>
              <a:gd name="connsiteX18" fmla="*/ 449451 w 3905573"/>
              <a:gd name="connsiteY18" fmla="*/ 2712203 h 6230319"/>
              <a:gd name="connsiteX19" fmla="*/ 495946 w 3905573"/>
              <a:gd name="connsiteY19" fmla="*/ 2681207 h 6230319"/>
              <a:gd name="connsiteX20" fmla="*/ 557939 w 3905573"/>
              <a:gd name="connsiteY20" fmla="*/ 2650210 h 6230319"/>
              <a:gd name="connsiteX21" fmla="*/ 604434 w 3905573"/>
              <a:gd name="connsiteY21" fmla="*/ 2619213 h 6230319"/>
              <a:gd name="connsiteX22" fmla="*/ 666428 w 3905573"/>
              <a:gd name="connsiteY22" fmla="*/ 2603715 h 6230319"/>
              <a:gd name="connsiteX23" fmla="*/ 743919 w 3905573"/>
              <a:gd name="connsiteY23" fmla="*/ 2572719 h 6230319"/>
              <a:gd name="connsiteX24" fmla="*/ 898902 w 3905573"/>
              <a:gd name="connsiteY24" fmla="*/ 2495227 h 6230319"/>
              <a:gd name="connsiteX25" fmla="*/ 1022889 w 3905573"/>
              <a:gd name="connsiteY25" fmla="*/ 2448732 h 6230319"/>
              <a:gd name="connsiteX26" fmla="*/ 1208868 w 3905573"/>
              <a:gd name="connsiteY26" fmla="*/ 2324746 h 6230319"/>
              <a:gd name="connsiteX27" fmla="*/ 1286360 w 3905573"/>
              <a:gd name="connsiteY27" fmla="*/ 2278251 h 6230319"/>
              <a:gd name="connsiteX28" fmla="*/ 1348353 w 3905573"/>
              <a:gd name="connsiteY28" fmla="*/ 2247254 h 6230319"/>
              <a:gd name="connsiteX29" fmla="*/ 1410346 w 3905573"/>
              <a:gd name="connsiteY29" fmla="*/ 2185261 h 6230319"/>
              <a:gd name="connsiteX30" fmla="*/ 1456841 w 3905573"/>
              <a:gd name="connsiteY30" fmla="*/ 2061275 h 6230319"/>
              <a:gd name="connsiteX31" fmla="*/ 1565329 w 3905573"/>
              <a:gd name="connsiteY31" fmla="*/ 1859797 h 6230319"/>
              <a:gd name="connsiteX32" fmla="*/ 1596326 w 3905573"/>
              <a:gd name="connsiteY32" fmla="*/ 1751308 h 6230319"/>
              <a:gd name="connsiteX33" fmla="*/ 1580828 w 3905573"/>
              <a:gd name="connsiteY33" fmla="*/ 1704813 h 6230319"/>
              <a:gd name="connsiteX34" fmla="*/ 1549831 w 3905573"/>
              <a:gd name="connsiteY34" fmla="*/ 1549830 h 6230319"/>
              <a:gd name="connsiteX35" fmla="*/ 1518834 w 3905573"/>
              <a:gd name="connsiteY35" fmla="*/ 1503336 h 6230319"/>
              <a:gd name="connsiteX36" fmla="*/ 1456841 w 3905573"/>
              <a:gd name="connsiteY36" fmla="*/ 1332854 h 6230319"/>
              <a:gd name="connsiteX37" fmla="*/ 1441343 w 3905573"/>
              <a:gd name="connsiteY37" fmla="*/ 1270861 h 6230319"/>
              <a:gd name="connsiteX38" fmla="*/ 1410346 w 3905573"/>
              <a:gd name="connsiteY38" fmla="*/ 1084881 h 6230319"/>
              <a:gd name="connsiteX39" fmla="*/ 1425845 w 3905573"/>
              <a:gd name="connsiteY39" fmla="*/ 728420 h 6230319"/>
              <a:gd name="connsiteX40" fmla="*/ 1472339 w 3905573"/>
              <a:gd name="connsiteY40" fmla="*/ 480447 h 6230319"/>
              <a:gd name="connsiteX41" fmla="*/ 1503336 w 3905573"/>
              <a:gd name="connsiteY41" fmla="*/ 309966 h 6230319"/>
              <a:gd name="connsiteX42" fmla="*/ 1518834 w 3905573"/>
              <a:gd name="connsiteY42" fmla="*/ 247973 h 6230319"/>
              <a:gd name="connsiteX43" fmla="*/ 1580828 w 3905573"/>
              <a:gd name="connsiteY43" fmla="*/ 201478 h 6230319"/>
              <a:gd name="connsiteX44" fmla="*/ 1658319 w 3905573"/>
              <a:gd name="connsiteY44" fmla="*/ 139485 h 6230319"/>
              <a:gd name="connsiteX45" fmla="*/ 1751309 w 3905573"/>
              <a:gd name="connsiteY45" fmla="*/ 77491 h 6230319"/>
              <a:gd name="connsiteX46" fmla="*/ 1890794 w 3905573"/>
              <a:gd name="connsiteY46" fmla="*/ 0 h 6230319"/>
              <a:gd name="connsiteX47" fmla="*/ 2293750 w 3905573"/>
              <a:gd name="connsiteY47" fmla="*/ 15498 h 6230319"/>
              <a:gd name="connsiteX48" fmla="*/ 2340245 w 3905573"/>
              <a:gd name="connsiteY48" fmla="*/ 30997 h 6230319"/>
              <a:gd name="connsiteX49" fmla="*/ 2402238 w 3905573"/>
              <a:gd name="connsiteY49" fmla="*/ 46495 h 6230319"/>
              <a:gd name="connsiteX50" fmla="*/ 2510726 w 3905573"/>
              <a:gd name="connsiteY50" fmla="*/ 108488 h 6230319"/>
              <a:gd name="connsiteX51" fmla="*/ 2557221 w 3905573"/>
              <a:gd name="connsiteY51" fmla="*/ 139485 h 6230319"/>
              <a:gd name="connsiteX52" fmla="*/ 2603716 w 3905573"/>
              <a:gd name="connsiteY52" fmla="*/ 216976 h 6230319"/>
              <a:gd name="connsiteX53" fmla="*/ 2650211 w 3905573"/>
              <a:gd name="connsiteY53" fmla="*/ 247973 h 6230319"/>
              <a:gd name="connsiteX54" fmla="*/ 2696706 w 3905573"/>
              <a:gd name="connsiteY54" fmla="*/ 309966 h 6230319"/>
              <a:gd name="connsiteX55" fmla="*/ 2727702 w 3905573"/>
              <a:gd name="connsiteY55" fmla="*/ 449451 h 6230319"/>
              <a:gd name="connsiteX56" fmla="*/ 2743200 w 3905573"/>
              <a:gd name="connsiteY56" fmla="*/ 573437 h 6230319"/>
              <a:gd name="connsiteX57" fmla="*/ 2758699 w 3905573"/>
              <a:gd name="connsiteY57" fmla="*/ 666427 h 6230319"/>
              <a:gd name="connsiteX58" fmla="*/ 2743200 w 3905573"/>
              <a:gd name="connsiteY58" fmla="*/ 759417 h 6230319"/>
              <a:gd name="connsiteX59" fmla="*/ 2774197 w 3905573"/>
              <a:gd name="connsiteY59" fmla="*/ 1317356 h 6230319"/>
              <a:gd name="connsiteX60" fmla="*/ 2743200 w 3905573"/>
              <a:gd name="connsiteY60" fmla="*/ 1487837 h 6230319"/>
              <a:gd name="connsiteX61" fmla="*/ 2712204 w 3905573"/>
              <a:gd name="connsiteY61" fmla="*/ 1534332 h 6230319"/>
              <a:gd name="connsiteX62" fmla="*/ 2619214 w 3905573"/>
              <a:gd name="connsiteY62" fmla="*/ 1658319 h 6230319"/>
              <a:gd name="connsiteX63" fmla="*/ 2572719 w 3905573"/>
              <a:gd name="connsiteY63" fmla="*/ 1720312 h 6230319"/>
              <a:gd name="connsiteX64" fmla="*/ 2557221 w 3905573"/>
              <a:gd name="connsiteY64" fmla="*/ 2200759 h 6230319"/>
              <a:gd name="connsiteX65" fmla="*/ 2588217 w 3905573"/>
              <a:gd name="connsiteY65" fmla="*/ 2324746 h 6230319"/>
              <a:gd name="connsiteX66" fmla="*/ 2665709 w 3905573"/>
              <a:gd name="connsiteY66" fmla="*/ 2433234 h 6230319"/>
              <a:gd name="connsiteX67" fmla="*/ 2774197 w 3905573"/>
              <a:gd name="connsiteY67" fmla="*/ 2665708 h 6230319"/>
              <a:gd name="connsiteX68" fmla="*/ 2851689 w 3905573"/>
              <a:gd name="connsiteY68" fmla="*/ 2712203 h 6230319"/>
              <a:gd name="connsiteX69" fmla="*/ 2898184 w 3905573"/>
              <a:gd name="connsiteY69" fmla="*/ 2743200 h 6230319"/>
              <a:gd name="connsiteX70" fmla="*/ 2944678 w 3905573"/>
              <a:gd name="connsiteY70" fmla="*/ 2758698 h 6230319"/>
              <a:gd name="connsiteX71" fmla="*/ 3006672 w 3905573"/>
              <a:gd name="connsiteY71" fmla="*/ 2789695 h 6230319"/>
              <a:gd name="connsiteX72" fmla="*/ 3084163 w 3905573"/>
              <a:gd name="connsiteY72" fmla="*/ 2820691 h 6230319"/>
              <a:gd name="connsiteX73" fmla="*/ 3130658 w 3905573"/>
              <a:gd name="connsiteY73" fmla="*/ 2836190 h 6230319"/>
              <a:gd name="connsiteX74" fmla="*/ 3223648 w 3905573"/>
              <a:gd name="connsiteY74" fmla="*/ 2882685 h 6230319"/>
              <a:gd name="connsiteX75" fmla="*/ 3394129 w 3905573"/>
              <a:gd name="connsiteY75" fmla="*/ 3037668 h 6230319"/>
              <a:gd name="connsiteX76" fmla="*/ 3502617 w 3905573"/>
              <a:gd name="connsiteY76" fmla="*/ 3177152 h 6230319"/>
              <a:gd name="connsiteX77" fmla="*/ 3533614 w 3905573"/>
              <a:gd name="connsiteY77" fmla="*/ 3301139 h 6230319"/>
              <a:gd name="connsiteX78" fmla="*/ 3564611 w 3905573"/>
              <a:gd name="connsiteY78" fmla="*/ 3394129 h 6230319"/>
              <a:gd name="connsiteX79" fmla="*/ 3580109 w 3905573"/>
              <a:gd name="connsiteY79" fmla="*/ 3456122 h 6230319"/>
              <a:gd name="connsiteX80" fmla="*/ 3611106 w 3905573"/>
              <a:gd name="connsiteY80" fmla="*/ 3549112 h 6230319"/>
              <a:gd name="connsiteX81" fmla="*/ 3626604 w 3905573"/>
              <a:gd name="connsiteY81" fmla="*/ 3595607 h 6230319"/>
              <a:gd name="connsiteX82" fmla="*/ 3642102 w 3905573"/>
              <a:gd name="connsiteY82" fmla="*/ 3642102 h 6230319"/>
              <a:gd name="connsiteX83" fmla="*/ 3657600 w 3905573"/>
              <a:gd name="connsiteY83" fmla="*/ 3735091 h 6230319"/>
              <a:gd name="connsiteX84" fmla="*/ 3673099 w 3905573"/>
              <a:gd name="connsiteY84" fmla="*/ 4014061 h 6230319"/>
              <a:gd name="connsiteX85" fmla="*/ 3704095 w 3905573"/>
              <a:gd name="connsiteY85" fmla="*/ 4153546 h 6230319"/>
              <a:gd name="connsiteX86" fmla="*/ 3719594 w 3905573"/>
              <a:gd name="connsiteY86" fmla="*/ 4246536 h 6230319"/>
              <a:gd name="connsiteX87" fmla="*/ 3750590 w 3905573"/>
              <a:gd name="connsiteY87" fmla="*/ 4339525 h 6230319"/>
              <a:gd name="connsiteX88" fmla="*/ 3766089 w 3905573"/>
              <a:gd name="connsiteY88" fmla="*/ 4463512 h 6230319"/>
              <a:gd name="connsiteX89" fmla="*/ 3797085 w 3905573"/>
              <a:gd name="connsiteY89" fmla="*/ 4556502 h 6230319"/>
              <a:gd name="connsiteX90" fmla="*/ 3812584 w 3905573"/>
              <a:gd name="connsiteY90" fmla="*/ 4649491 h 6230319"/>
              <a:gd name="connsiteX91" fmla="*/ 3828082 w 3905573"/>
              <a:gd name="connsiteY91" fmla="*/ 4695986 h 6230319"/>
              <a:gd name="connsiteX92" fmla="*/ 3843580 w 3905573"/>
              <a:gd name="connsiteY92" fmla="*/ 4757980 h 6230319"/>
              <a:gd name="connsiteX93" fmla="*/ 3859078 w 3905573"/>
              <a:gd name="connsiteY93" fmla="*/ 4804475 h 6230319"/>
              <a:gd name="connsiteX94" fmla="*/ 3890075 w 3905573"/>
              <a:gd name="connsiteY94" fmla="*/ 4990454 h 6230319"/>
              <a:gd name="connsiteX95" fmla="*/ 3874577 w 3905573"/>
              <a:gd name="connsiteY95" fmla="*/ 5253925 h 6230319"/>
              <a:gd name="connsiteX96" fmla="*/ 3905573 w 3905573"/>
              <a:gd name="connsiteY96" fmla="*/ 5377912 h 6230319"/>
              <a:gd name="connsiteX97" fmla="*/ 3890075 w 3905573"/>
              <a:gd name="connsiteY97" fmla="*/ 5594888 h 6230319"/>
              <a:gd name="connsiteX98" fmla="*/ 3812584 w 3905573"/>
              <a:gd name="connsiteY98" fmla="*/ 5749871 h 6230319"/>
              <a:gd name="connsiteX99" fmla="*/ 3781587 w 3905573"/>
              <a:gd name="connsiteY99" fmla="*/ 5827363 h 6230319"/>
              <a:gd name="connsiteX100" fmla="*/ 3704095 w 3905573"/>
              <a:gd name="connsiteY100" fmla="*/ 5935851 h 6230319"/>
              <a:gd name="connsiteX101" fmla="*/ 3657600 w 3905573"/>
              <a:gd name="connsiteY101" fmla="*/ 5951349 h 6230319"/>
              <a:gd name="connsiteX102" fmla="*/ 3518116 w 3905573"/>
              <a:gd name="connsiteY102" fmla="*/ 6028841 h 6230319"/>
              <a:gd name="connsiteX103" fmla="*/ 3471621 w 3905573"/>
              <a:gd name="connsiteY103" fmla="*/ 6044339 h 6230319"/>
              <a:gd name="connsiteX104" fmla="*/ 3115160 w 3905573"/>
              <a:gd name="connsiteY104" fmla="*/ 6075336 h 6230319"/>
              <a:gd name="connsiteX105" fmla="*/ 2944678 w 3905573"/>
              <a:gd name="connsiteY105" fmla="*/ 6090834 h 6230319"/>
              <a:gd name="connsiteX106" fmla="*/ 2851689 w 3905573"/>
              <a:gd name="connsiteY106" fmla="*/ 6106332 h 6230319"/>
              <a:gd name="connsiteX107" fmla="*/ 2789695 w 3905573"/>
              <a:gd name="connsiteY107" fmla="*/ 6137329 h 6230319"/>
              <a:gd name="connsiteX108" fmla="*/ 2696706 w 3905573"/>
              <a:gd name="connsiteY108" fmla="*/ 6168325 h 6230319"/>
              <a:gd name="connsiteX109" fmla="*/ 2154265 w 3905573"/>
              <a:gd name="connsiteY109" fmla="*/ 6214820 h 6230319"/>
              <a:gd name="connsiteX110" fmla="*/ 1952787 w 3905573"/>
              <a:gd name="connsiteY110" fmla="*/ 6230319 h 6230319"/>
              <a:gd name="connsiteX111" fmla="*/ 1689316 w 3905573"/>
              <a:gd name="connsiteY111" fmla="*/ 6214820 h 6230319"/>
              <a:gd name="connsiteX112" fmla="*/ 1580828 w 3905573"/>
              <a:gd name="connsiteY112" fmla="*/ 6199322 h 6230319"/>
              <a:gd name="connsiteX113" fmla="*/ 1224367 w 3905573"/>
              <a:gd name="connsiteY113" fmla="*/ 6168325 h 6230319"/>
              <a:gd name="connsiteX114" fmla="*/ 1131377 w 3905573"/>
              <a:gd name="connsiteY114" fmla="*/ 6152827 h 6230319"/>
              <a:gd name="connsiteX115" fmla="*/ 991892 w 3905573"/>
              <a:gd name="connsiteY115" fmla="*/ 6121830 h 6230319"/>
              <a:gd name="connsiteX116" fmla="*/ 805912 w 3905573"/>
              <a:gd name="connsiteY116" fmla="*/ 6090834 h 6230319"/>
              <a:gd name="connsiteX117" fmla="*/ 712923 w 3905573"/>
              <a:gd name="connsiteY117" fmla="*/ 6075336 h 6230319"/>
              <a:gd name="connsiteX118" fmla="*/ 495946 w 3905573"/>
              <a:gd name="connsiteY118" fmla="*/ 6028841 h 6230319"/>
              <a:gd name="connsiteX119" fmla="*/ 387458 w 3905573"/>
              <a:gd name="connsiteY119" fmla="*/ 5966847 h 6230319"/>
              <a:gd name="connsiteX120" fmla="*/ 325465 w 3905573"/>
              <a:gd name="connsiteY120" fmla="*/ 5935851 h 6230319"/>
              <a:gd name="connsiteX121" fmla="*/ 278970 w 3905573"/>
              <a:gd name="connsiteY121" fmla="*/ 5904854 h 6230319"/>
              <a:gd name="connsiteX122" fmla="*/ 201478 w 3905573"/>
              <a:gd name="connsiteY122" fmla="*/ 5889356 h 6230319"/>
              <a:gd name="connsiteX123" fmla="*/ 154984 w 3905573"/>
              <a:gd name="connsiteY123" fmla="*/ 5858359 h 6230319"/>
              <a:gd name="connsiteX124" fmla="*/ 92990 w 3905573"/>
              <a:gd name="connsiteY124" fmla="*/ 5827363 h 6230319"/>
              <a:gd name="connsiteX125" fmla="*/ 61994 w 3905573"/>
              <a:gd name="connsiteY125" fmla="*/ 5780868 h 6230319"/>
              <a:gd name="connsiteX126" fmla="*/ 92990 w 3905573"/>
              <a:gd name="connsiteY126" fmla="*/ 5780868 h 623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905573" h="6230319">
                <a:moveTo>
                  <a:pt x="92990" y="5780868"/>
                </a:moveTo>
                <a:lnTo>
                  <a:pt x="92990" y="5780868"/>
                </a:lnTo>
                <a:cubicBezTo>
                  <a:pt x="82658" y="5698210"/>
                  <a:pt x="74351" y="5615274"/>
                  <a:pt x="61994" y="5532895"/>
                </a:cubicBezTo>
                <a:cubicBezTo>
                  <a:pt x="58834" y="5511830"/>
                  <a:pt x="50672" y="5491789"/>
                  <a:pt x="46495" y="5470902"/>
                </a:cubicBezTo>
                <a:cubicBezTo>
                  <a:pt x="40332" y="5440088"/>
                  <a:pt x="36163" y="5408909"/>
                  <a:pt x="30997" y="5377912"/>
                </a:cubicBezTo>
                <a:cubicBezTo>
                  <a:pt x="36163" y="5295254"/>
                  <a:pt x="46495" y="5212758"/>
                  <a:pt x="46495" y="5129939"/>
                </a:cubicBezTo>
                <a:cubicBezTo>
                  <a:pt x="46495" y="5103597"/>
                  <a:pt x="35709" y="5078364"/>
                  <a:pt x="30997" y="5052447"/>
                </a:cubicBezTo>
                <a:cubicBezTo>
                  <a:pt x="16663" y="4973606"/>
                  <a:pt x="11609" y="4932230"/>
                  <a:pt x="0" y="4850969"/>
                </a:cubicBezTo>
                <a:cubicBezTo>
                  <a:pt x="5166" y="4711484"/>
                  <a:pt x="9161" y="4571951"/>
                  <a:pt x="15499" y="4432515"/>
                </a:cubicBezTo>
                <a:cubicBezTo>
                  <a:pt x="19494" y="4344630"/>
                  <a:pt x="30997" y="4257019"/>
                  <a:pt x="30997" y="4169044"/>
                </a:cubicBezTo>
                <a:cubicBezTo>
                  <a:pt x="30997" y="3972855"/>
                  <a:pt x="18859" y="3889317"/>
                  <a:pt x="0" y="3719593"/>
                </a:cubicBezTo>
                <a:cubicBezTo>
                  <a:pt x="5166" y="3621437"/>
                  <a:pt x="7336" y="3523077"/>
                  <a:pt x="15499" y="3425125"/>
                </a:cubicBezTo>
                <a:cubicBezTo>
                  <a:pt x="21565" y="3352334"/>
                  <a:pt x="30504" y="3359774"/>
                  <a:pt x="46495" y="3301139"/>
                </a:cubicBezTo>
                <a:cubicBezTo>
                  <a:pt x="57704" y="3260039"/>
                  <a:pt x="58440" y="3215255"/>
                  <a:pt x="77492" y="3177152"/>
                </a:cubicBezTo>
                <a:cubicBezTo>
                  <a:pt x="120041" y="3092056"/>
                  <a:pt x="94627" y="3133642"/>
                  <a:pt x="154984" y="3053166"/>
                </a:cubicBezTo>
                <a:cubicBezTo>
                  <a:pt x="190577" y="2910793"/>
                  <a:pt x="139137" y="3057477"/>
                  <a:pt x="216977" y="2960176"/>
                </a:cubicBezTo>
                <a:cubicBezTo>
                  <a:pt x="302528" y="2853236"/>
                  <a:pt x="145725" y="2971513"/>
                  <a:pt x="278970" y="2882685"/>
                </a:cubicBezTo>
                <a:cubicBezTo>
                  <a:pt x="294468" y="2862020"/>
                  <a:pt x="308655" y="2840303"/>
                  <a:pt x="325465" y="2820691"/>
                </a:cubicBezTo>
                <a:cubicBezTo>
                  <a:pt x="359869" y="2780553"/>
                  <a:pt x="408396" y="2742994"/>
                  <a:pt x="449451" y="2712203"/>
                </a:cubicBezTo>
                <a:cubicBezTo>
                  <a:pt x="464352" y="2701027"/>
                  <a:pt x="479774" y="2690448"/>
                  <a:pt x="495946" y="2681207"/>
                </a:cubicBezTo>
                <a:cubicBezTo>
                  <a:pt x="516005" y="2669744"/>
                  <a:pt x="537880" y="2661673"/>
                  <a:pt x="557939" y="2650210"/>
                </a:cubicBezTo>
                <a:cubicBezTo>
                  <a:pt x="574111" y="2640968"/>
                  <a:pt x="587313" y="2626550"/>
                  <a:pt x="604434" y="2619213"/>
                </a:cubicBezTo>
                <a:cubicBezTo>
                  <a:pt x="624012" y="2610822"/>
                  <a:pt x="646220" y="2610451"/>
                  <a:pt x="666428" y="2603715"/>
                </a:cubicBezTo>
                <a:cubicBezTo>
                  <a:pt x="692820" y="2594918"/>
                  <a:pt x="718709" y="2584484"/>
                  <a:pt x="743919" y="2572719"/>
                </a:cubicBezTo>
                <a:cubicBezTo>
                  <a:pt x="796259" y="2548294"/>
                  <a:pt x="844107" y="2513492"/>
                  <a:pt x="898902" y="2495227"/>
                </a:cubicBezTo>
                <a:cubicBezTo>
                  <a:pt x="935064" y="2483173"/>
                  <a:pt x="992771" y="2464949"/>
                  <a:pt x="1022889" y="2448732"/>
                </a:cubicBezTo>
                <a:cubicBezTo>
                  <a:pt x="1194157" y="2356511"/>
                  <a:pt x="1094436" y="2401034"/>
                  <a:pt x="1208868" y="2324746"/>
                </a:cubicBezTo>
                <a:cubicBezTo>
                  <a:pt x="1233932" y="2308037"/>
                  <a:pt x="1260027" y="2292880"/>
                  <a:pt x="1286360" y="2278251"/>
                </a:cubicBezTo>
                <a:cubicBezTo>
                  <a:pt x="1306556" y="2267031"/>
                  <a:pt x="1329870" y="2261116"/>
                  <a:pt x="1348353" y="2247254"/>
                </a:cubicBezTo>
                <a:cubicBezTo>
                  <a:pt x="1371732" y="2229720"/>
                  <a:pt x="1389682" y="2205925"/>
                  <a:pt x="1410346" y="2185261"/>
                </a:cubicBezTo>
                <a:cubicBezTo>
                  <a:pt x="1428052" y="2114442"/>
                  <a:pt x="1420004" y="2127583"/>
                  <a:pt x="1456841" y="2061275"/>
                </a:cubicBezTo>
                <a:cubicBezTo>
                  <a:pt x="1486643" y="2007630"/>
                  <a:pt x="1551935" y="1913370"/>
                  <a:pt x="1565329" y="1859797"/>
                </a:cubicBezTo>
                <a:cubicBezTo>
                  <a:pt x="1584790" y="1781954"/>
                  <a:pt x="1574092" y="1818011"/>
                  <a:pt x="1596326" y="1751308"/>
                </a:cubicBezTo>
                <a:cubicBezTo>
                  <a:pt x="1591160" y="1735810"/>
                  <a:pt x="1584501" y="1720731"/>
                  <a:pt x="1580828" y="1704813"/>
                </a:cubicBezTo>
                <a:cubicBezTo>
                  <a:pt x="1568981" y="1653478"/>
                  <a:pt x="1579056" y="1593665"/>
                  <a:pt x="1549831" y="1549830"/>
                </a:cubicBezTo>
                <a:cubicBezTo>
                  <a:pt x="1539499" y="1534332"/>
                  <a:pt x="1527164" y="1519996"/>
                  <a:pt x="1518834" y="1503336"/>
                </a:cubicBezTo>
                <a:cubicBezTo>
                  <a:pt x="1503430" y="1472529"/>
                  <a:pt x="1464072" y="1361780"/>
                  <a:pt x="1456841" y="1332854"/>
                </a:cubicBezTo>
                <a:cubicBezTo>
                  <a:pt x="1451675" y="1312190"/>
                  <a:pt x="1445268" y="1291796"/>
                  <a:pt x="1441343" y="1270861"/>
                </a:cubicBezTo>
                <a:cubicBezTo>
                  <a:pt x="1429761" y="1209089"/>
                  <a:pt x="1410346" y="1084881"/>
                  <a:pt x="1410346" y="1084881"/>
                </a:cubicBezTo>
                <a:cubicBezTo>
                  <a:pt x="1415512" y="966061"/>
                  <a:pt x="1417662" y="847071"/>
                  <a:pt x="1425845" y="728420"/>
                </a:cubicBezTo>
                <a:cubicBezTo>
                  <a:pt x="1428453" y="690609"/>
                  <a:pt x="1471312" y="486608"/>
                  <a:pt x="1472339" y="480447"/>
                </a:cubicBezTo>
                <a:cubicBezTo>
                  <a:pt x="1483553" y="413168"/>
                  <a:pt x="1488898" y="374938"/>
                  <a:pt x="1503336" y="309966"/>
                </a:cubicBezTo>
                <a:cubicBezTo>
                  <a:pt x="1507957" y="289173"/>
                  <a:pt x="1506453" y="265306"/>
                  <a:pt x="1518834" y="247973"/>
                </a:cubicBezTo>
                <a:cubicBezTo>
                  <a:pt x="1533848" y="226954"/>
                  <a:pt x="1560163" y="216976"/>
                  <a:pt x="1580828" y="201478"/>
                </a:cubicBezTo>
                <a:cubicBezTo>
                  <a:pt x="1638100" y="115568"/>
                  <a:pt x="1579055" y="183521"/>
                  <a:pt x="1658319" y="139485"/>
                </a:cubicBezTo>
                <a:cubicBezTo>
                  <a:pt x="1690884" y="121393"/>
                  <a:pt x="1717988" y="94151"/>
                  <a:pt x="1751309" y="77491"/>
                </a:cubicBezTo>
                <a:cubicBezTo>
                  <a:pt x="1860959" y="22667"/>
                  <a:pt x="1815464" y="50220"/>
                  <a:pt x="1890794" y="0"/>
                </a:cubicBezTo>
                <a:cubicBezTo>
                  <a:pt x="2025113" y="5166"/>
                  <a:pt x="2159651" y="6250"/>
                  <a:pt x="2293750" y="15498"/>
                </a:cubicBezTo>
                <a:cubicBezTo>
                  <a:pt x="2310048" y="16622"/>
                  <a:pt x="2324537" y="26509"/>
                  <a:pt x="2340245" y="30997"/>
                </a:cubicBezTo>
                <a:cubicBezTo>
                  <a:pt x="2360726" y="36849"/>
                  <a:pt x="2381574" y="41329"/>
                  <a:pt x="2402238" y="46495"/>
                </a:cubicBezTo>
                <a:cubicBezTo>
                  <a:pt x="2515526" y="122019"/>
                  <a:pt x="2373070" y="29826"/>
                  <a:pt x="2510726" y="108488"/>
                </a:cubicBezTo>
                <a:cubicBezTo>
                  <a:pt x="2526898" y="117730"/>
                  <a:pt x="2541723" y="129153"/>
                  <a:pt x="2557221" y="139485"/>
                </a:cubicBezTo>
                <a:cubicBezTo>
                  <a:pt x="2572719" y="165315"/>
                  <a:pt x="2584112" y="194105"/>
                  <a:pt x="2603716" y="216976"/>
                </a:cubicBezTo>
                <a:cubicBezTo>
                  <a:pt x="2615838" y="231118"/>
                  <a:pt x="2637040" y="234802"/>
                  <a:pt x="2650211" y="247973"/>
                </a:cubicBezTo>
                <a:cubicBezTo>
                  <a:pt x="2668476" y="266238"/>
                  <a:pt x="2681208" y="289302"/>
                  <a:pt x="2696706" y="309966"/>
                </a:cubicBezTo>
                <a:cubicBezTo>
                  <a:pt x="2709047" y="359333"/>
                  <a:pt x="2719832" y="398292"/>
                  <a:pt x="2727702" y="449451"/>
                </a:cubicBezTo>
                <a:cubicBezTo>
                  <a:pt x="2734035" y="490617"/>
                  <a:pt x="2737310" y="532205"/>
                  <a:pt x="2743200" y="573437"/>
                </a:cubicBezTo>
                <a:cubicBezTo>
                  <a:pt x="2747644" y="604545"/>
                  <a:pt x="2753533" y="635430"/>
                  <a:pt x="2758699" y="666427"/>
                </a:cubicBezTo>
                <a:cubicBezTo>
                  <a:pt x="2753533" y="697424"/>
                  <a:pt x="2743200" y="727993"/>
                  <a:pt x="2743200" y="759417"/>
                </a:cubicBezTo>
                <a:cubicBezTo>
                  <a:pt x="2743200" y="909727"/>
                  <a:pt x="2762570" y="1154570"/>
                  <a:pt x="2774197" y="1317356"/>
                </a:cubicBezTo>
                <a:cubicBezTo>
                  <a:pt x="2768853" y="1360106"/>
                  <a:pt x="2767093" y="1440051"/>
                  <a:pt x="2743200" y="1487837"/>
                </a:cubicBezTo>
                <a:cubicBezTo>
                  <a:pt x="2734870" y="1504497"/>
                  <a:pt x="2723160" y="1519268"/>
                  <a:pt x="2712204" y="1534332"/>
                </a:cubicBezTo>
                <a:cubicBezTo>
                  <a:pt x="2681818" y="1576112"/>
                  <a:pt x="2650211" y="1616990"/>
                  <a:pt x="2619214" y="1658319"/>
                </a:cubicBezTo>
                <a:lnTo>
                  <a:pt x="2572719" y="1720312"/>
                </a:lnTo>
                <a:cubicBezTo>
                  <a:pt x="2505097" y="1923182"/>
                  <a:pt x="2523613" y="1831067"/>
                  <a:pt x="2557221" y="2200759"/>
                </a:cubicBezTo>
                <a:cubicBezTo>
                  <a:pt x="2561078" y="2243185"/>
                  <a:pt x="2558094" y="2294623"/>
                  <a:pt x="2588217" y="2324746"/>
                </a:cubicBezTo>
                <a:cubicBezTo>
                  <a:pt x="2636534" y="2373063"/>
                  <a:pt x="2640210" y="2366937"/>
                  <a:pt x="2665709" y="2433234"/>
                </a:cubicBezTo>
                <a:cubicBezTo>
                  <a:pt x="2682844" y="2477786"/>
                  <a:pt x="2716289" y="2630963"/>
                  <a:pt x="2774197" y="2665708"/>
                </a:cubicBezTo>
                <a:cubicBezTo>
                  <a:pt x="2800028" y="2681206"/>
                  <a:pt x="2826144" y="2696238"/>
                  <a:pt x="2851689" y="2712203"/>
                </a:cubicBezTo>
                <a:cubicBezTo>
                  <a:pt x="2867484" y="2722075"/>
                  <a:pt x="2881524" y="2734870"/>
                  <a:pt x="2898184" y="2743200"/>
                </a:cubicBezTo>
                <a:cubicBezTo>
                  <a:pt x="2912796" y="2750506"/>
                  <a:pt x="2929663" y="2752263"/>
                  <a:pt x="2944678" y="2758698"/>
                </a:cubicBezTo>
                <a:cubicBezTo>
                  <a:pt x="2965914" y="2767799"/>
                  <a:pt x="2985559" y="2780312"/>
                  <a:pt x="3006672" y="2789695"/>
                </a:cubicBezTo>
                <a:cubicBezTo>
                  <a:pt x="3032094" y="2800994"/>
                  <a:pt x="3058114" y="2810923"/>
                  <a:pt x="3084163" y="2820691"/>
                </a:cubicBezTo>
                <a:cubicBezTo>
                  <a:pt x="3099460" y="2826427"/>
                  <a:pt x="3116046" y="2828884"/>
                  <a:pt x="3130658" y="2836190"/>
                </a:cubicBezTo>
                <a:cubicBezTo>
                  <a:pt x="3250834" y="2896278"/>
                  <a:pt x="3106781" y="2843728"/>
                  <a:pt x="3223648" y="2882685"/>
                </a:cubicBezTo>
                <a:cubicBezTo>
                  <a:pt x="3326554" y="2959865"/>
                  <a:pt x="3267376" y="2910915"/>
                  <a:pt x="3394129" y="3037668"/>
                </a:cubicBezTo>
                <a:cubicBezTo>
                  <a:pt x="3434246" y="3077785"/>
                  <a:pt x="3484078" y="3121538"/>
                  <a:pt x="3502617" y="3177152"/>
                </a:cubicBezTo>
                <a:cubicBezTo>
                  <a:pt x="3549641" y="3318217"/>
                  <a:pt x="3477513" y="3095434"/>
                  <a:pt x="3533614" y="3301139"/>
                </a:cubicBezTo>
                <a:cubicBezTo>
                  <a:pt x="3542211" y="3332661"/>
                  <a:pt x="3556687" y="3362431"/>
                  <a:pt x="3564611" y="3394129"/>
                </a:cubicBezTo>
                <a:cubicBezTo>
                  <a:pt x="3569777" y="3414793"/>
                  <a:pt x="3573988" y="3435720"/>
                  <a:pt x="3580109" y="3456122"/>
                </a:cubicBezTo>
                <a:cubicBezTo>
                  <a:pt x="3589498" y="3487417"/>
                  <a:pt x="3600774" y="3518115"/>
                  <a:pt x="3611106" y="3549112"/>
                </a:cubicBezTo>
                <a:lnTo>
                  <a:pt x="3626604" y="3595607"/>
                </a:lnTo>
                <a:cubicBezTo>
                  <a:pt x="3631770" y="3611105"/>
                  <a:pt x="3639416" y="3625988"/>
                  <a:pt x="3642102" y="3642102"/>
                </a:cubicBezTo>
                <a:lnTo>
                  <a:pt x="3657600" y="3735091"/>
                </a:lnTo>
                <a:cubicBezTo>
                  <a:pt x="3662766" y="3828081"/>
                  <a:pt x="3665031" y="3921278"/>
                  <a:pt x="3673099" y="4014061"/>
                </a:cubicBezTo>
                <a:cubicBezTo>
                  <a:pt x="3677263" y="4061944"/>
                  <a:pt x="3694751" y="4106828"/>
                  <a:pt x="3704095" y="4153546"/>
                </a:cubicBezTo>
                <a:cubicBezTo>
                  <a:pt x="3710258" y="4184360"/>
                  <a:pt x="3711972" y="4216050"/>
                  <a:pt x="3719594" y="4246536"/>
                </a:cubicBezTo>
                <a:cubicBezTo>
                  <a:pt x="3727518" y="4278233"/>
                  <a:pt x="3750590" y="4339525"/>
                  <a:pt x="3750590" y="4339525"/>
                </a:cubicBezTo>
                <a:cubicBezTo>
                  <a:pt x="3755756" y="4380854"/>
                  <a:pt x="3757362" y="4422786"/>
                  <a:pt x="3766089" y="4463512"/>
                </a:cubicBezTo>
                <a:cubicBezTo>
                  <a:pt x="3772935" y="4495460"/>
                  <a:pt x="3791713" y="4524273"/>
                  <a:pt x="3797085" y="4556502"/>
                </a:cubicBezTo>
                <a:cubicBezTo>
                  <a:pt x="3802251" y="4587498"/>
                  <a:pt x="3805767" y="4618815"/>
                  <a:pt x="3812584" y="4649491"/>
                </a:cubicBezTo>
                <a:cubicBezTo>
                  <a:pt x="3816128" y="4665439"/>
                  <a:pt x="3823594" y="4680278"/>
                  <a:pt x="3828082" y="4695986"/>
                </a:cubicBezTo>
                <a:cubicBezTo>
                  <a:pt x="3833934" y="4716467"/>
                  <a:pt x="3837728" y="4737499"/>
                  <a:pt x="3843580" y="4757980"/>
                </a:cubicBezTo>
                <a:cubicBezTo>
                  <a:pt x="3848068" y="4773688"/>
                  <a:pt x="3855874" y="4788456"/>
                  <a:pt x="3859078" y="4804475"/>
                </a:cubicBezTo>
                <a:cubicBezTo>
                  <a:pt x="3871404" y="4866103"/>
                  <a:pt x="3890075" y="4990454"/>
                  <a:pt x="3890075" y="4990454"/>
                </a:cubicBezTo>
                <a:cubicBezTo>
                  <a:pt x="3884909" y="5078278"/>
                  <a:pt x="3874577" y="5165950"/>
                  <a:pt x="3874577" y="5253925"/>
                </a:cubicBezTo>
                <a:cubicBezTo>
                  <a:pt x="3874577" y="5291330"/>
                  <a:pt x="3893343" y="5341222"/>
                  <a:pt x="3905573" y="5377912"/>
                </a:cubicBezTo>
                <a:cubicBezTo>
                  <a:pt x="3900407" y="5450237"/>
                  <a:pt x="3901384" y="5523266"/>
                  <a:pt x="3890075" y="5594888"/>
                </a:cubicBezTo>
                <a:cubicBezTo>
                  <a:pt x="3880888" y="5653073"/>
                  <a:pt x="3837663" y="5699713"/>
                  <a:pt x="3812584" y="5749871"/>
                </a:cubicBezTo>
                <a:cubicBezTo>
                  <a:pt x="3800142" y="5774754"/>
                  <a:pt x="3794029" y="5802480"/>
                  <a:pt x="3781587" y="5827363"/>
                </a:cubicBezTo>
                <a:cubicBezTo>
                  <a:pt x="3773510" y="5843516"/>
                  <a:pt x="3710112" y="5930837"/>
                  <a:pt x="3704095" y="5935851"/>
                </a:cubicBezTo>
                <a:cubicBezTo>
                  <a:pt x="3691545" y="5946309"/>
                  <a:pt x="3672212" y="5944043"/>
                  <a:pt x="3657600" y="5951349"/>
                </a:cubicBezTo>
                <a:cubicBezTo>
                  <a:pt x="3540036" y="6010131"/>
                  <a:pt x="3622592" y="5984065"/>
                  <a:pt x="3518116" y="6028841"/>
                </a:cubicBezTo>
                <a:cubicBezTo>
                  <a:pt x="3503100" y="6035276"/>
                  <a:pt x="3487850" y="6042466"/>
                  <a:pt x="3471621" y="6044339"/>
                </a:cubicBezTo>
                <a:cubicBezTo>
                  <a:pt x="3353138" y="6058010"/>
                  <a:pt x="3233967" y="6064853"/>
                  <a:pt x="3115160" y="6075336"/>
                </a:cubicBezTo>
                <a:cubicBezTo>
                  <a:pt x="3058319" y="6080351"/>
                  <a:pt x="3000963" y="6081453"/>
                  <a:pt x="2944678" y="6090834"/>
                </a:cubicBezTo>
                <a:lnTo>
                  <a:pt x="2851689" y="6106332"/>
                </a:lnTo>
                <a:cubicBezTo>
                  <a:pt x="2831024" y="6116664"/>
                  <a:pt x="2811146" y="6128748"/>
                  <a:pt x="2789695" y="6137329"/>
                </a:cubicBezTo>
                <a:cubicBezTo>
                  <a:pt x="2759359" y="6149463"/>
                  <a:pt x="2728744" y="6161917"/>
                  <a:pt x="2696706" y="6168325"/>
                </a:cubicBezTo>
                <a:cubicBezTo>
                  <a:pt x="2459958" y="6215676"/>
                  <a:pt x="2686451" y="6173881"/>
                  <a:pt x="2154265" y="6214820"/>
                </a:cubicBezTo>
                <a:lnTo>
                  <a:pt x="1952787" y="6230319"/>
                </a:lnTo>
                <a:cubicBezTo>
                  <a:pt x="1864963" y="6225153"/>
                  <a:pt x="1776988" y="6222126"/>
                  <a:pt x="1689316" y="6214820"/>
                </a:cubicBezTo>
                <a:cubicBezTo>
                  <a:pt x="1652912" y="6211786"/>
                  <a:pt x="1617177" y="6202957"/>
                  <a:pt x="1580828" y="6199322"/>
                </a:cubicBezTo>
                <a:cubicBezTo>
                  <a:pt x="1462151" y="6187454"/>
                  <a:pt x="1342013" y="6187932"/>
                  <a:pt x="1224367" y="6168325"/>
                </a:cubicBezTo>
                <a:cubicBezTo>
                  <a:pt x="1193370" y="6163159"/>
                  <a:pt x="1162191" y="6158990"/>
                  <a:pt x="1131377" y="6152827"/>
                </a:cubicBezTo>
                <a:cubicBezTo>
                  <a:pt x="937347" y="6114022"/>
                  <a:pt x="1221957" y="6162430"/>
                  <a:pt x="991892" y="6121830"/>
                </a:cubicBezTo>
                <a:lnTo>
                  <a:pt x="805912" y="6090834"/>
                </a:lnTo>
                <a:cubicBezTo>
                  <a:pt x="774916" y="6085668"/>
                  <a:pt x="743737" y="6081499"/>
                  <a:pt x="712923" y="6075336"/>
                </a:cubicBezTo>
                <a:cubicBezTo>
                  <a:pt x="537052" y="6040162"/>
                  <a:pt x="609050" y="6057117"/>
                  <a:pt x="495946" y="6028841"/>
                </a:cubicBezTo>
                <a:cubicBezTo>
                  <a:pt x="308585" y="5935159"/>
                  <a:pt x="540820" y="6054482"/>
                  <a:pt x="387458" y="5966847"/>
                </a:cubicBezTo>
                <a:cubicBezTo>
                  <a:pt x="367399" y="5955385"/>
                  <a:pt x="345524" y="5947313"/>
                  <a:pt x="325465" y="5935851"/>
                </a:cubicBezTo>
                <a:cubicBezTo>
                  <a:pt x="309292" y="5926610"/>
                  <a:pt x="296411" y="5911394"/>
                  <a:pt x="278970" y="5904854"/>
                </a:cubicBezTo>
                <a:cubicBezTo>
                  <a:pt x="254305" y="5895605"/>
                  <a:pt x="227309" y="5894522"/>
                  <a:pt x="201478" y="5889356"/>
                </a:cubicBezTo>
                <a:cubicBezTo>
                  <a:pt x="185980" y="5879024"/>
                  <a:pt x="171156" y="5867600"/>
                  <a:pt x="154984" y="5858359"/>
                </a:cubicBezTo>
                <a:cubicBezTo>
                  <a:pt x="134924" y="5846896"/>
                  <a:pt x="110739" y="5842154"/>
                  <a:pt x="92990" y="5827363"/>
                </a:cubicBezTo>
                <a:cubicBezTo>
                  <a:pt x="78681" y="5815439"/>
                  <a:pt x="73170" y="5795769"/>
                  <a:pt x="61994" y="5780868"/>
                </a:cubicBezTo>
                <a:cubicBezTo>
                  <a:pt x="57610" y="5775023"/>
                  <a:pt x="87824" y="5780868"/>
                  <a:pt x="92990" y="5780868"/>
                </a:cubicBezTo>
                <a:close/>
              </a:path>
            </a:pathLst>
          </a:custGeom>
          <a:solidFill>
            <a:srgbClr val="6CB9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1C18748-3C89-E6B4-96BC-26C63950110F}"/>
              </a:ext>
            </a:extLst>
          </p:cNvPr>
          <p:cNvSpPr txBox="1"/>
          <p:nvPr/>
        </p:nvSpPr>
        <p:spPr>
          <a:xfrm>
            <a:off x="13810277" y="6181699"/>
            <a:ext cx="4289957" cy="523220"/>
          </a:xfrm>
          <a:prstGeom prst="rect">
            <a:avLst/>
          </a:prstGeom>
          <a:noFill/>
        </p:spPr>
        <p:txBody>
          <a:bodyPr wrap="none" rtlCol="0">
            <a:spAutoFit/>
          </a:bodyPr>
          <a:lstStyle/>
          <a:p>
            <a:r>
              <a:rPr lang="en-US" sz="2800" dirty="0">
                <a:latin typeface="Agency FB" panose="020B0503020202020204" pitchFamily="34" charset="0"/>
              </a:rPr>
              <a:t>This is a case study </a:t>
            </a:r>
            <a:r>
              <a:rPr lang="en-US" sz="2800" b="1" dirty="0">
                <a:latin typeface="Agency FB" panose="020B0503020202020204" pitchFamily="34" charset="0"/>
              </a:rPr>
              <a:t>by</a:t>
            </a:r>
            <a:r>
              <a:rPr lang="en-US" sz="2800" dirty="0">
                <a:latin typeface="Agency FB" panose="020B0503020202020204" pitchFamily="34" charset="0"/>
              </a:rPr>
              <a:t> Aman Rajput.</a:t>
            </a:r>
            <a:endParaRPr lang="en-IN" sz="2800" b="1" dirty="0">
              <a:latin typeface="Agency FB" panose="020B0503020202020204" pitchFamily="34" charset="0"/>
            </a:endParaRPr>
          </a:p>
        </p:txBody>
      </p:sp>
      <p:pic>
        <p:nvPicPr>
          <p:cNvPr id="8" name="Picture 7">
            <a:extLst>
              <a:ext uri="{FF2B5EF4-FFF2-40B4-BE49-F238E27FC236}">
                <a16:creationId xmlns:a16="http://schemas.microsoft.com/office/drawing/2014/main" id="{85F00574-29B9-B11A-1659-A5CFA36F40A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125" b="99375" l="10000" r="90000">
                        <a14:foregroundMark x1="49236" y1="8229" x2="49236" y2="8229"/>
                        <a14:foregroundMark x1="46528" y1="94063" x2="46528" y2="94063"/>
                        <a14:foregroundMark x1="44444" y1="99375" x2="44444" y2="99375"/>
                        <a14:backgroundMark x1="62153" y1="95104" x2="62153" y2="95104"/>
                      </a14:backgroundRemoval>
                    </a14:imgEffect>
                  </a14:imgLayer>
                </a14:imgProps>
              </a:ext>
              <a:ext uri="{28A0092B-C50C-407E-A947-70E740481C1C}">
                <a14:useLocalDpi xmlns:a14="http://schemas.microsoft.com/office/drawing/2010/main" val="0"/>
              </a:ext>
            </a:extLst>
          </a:blip>
          <a:stretch>
            <a:fillRect/>
          </a:stretch>
        </p:blipFill>
        <p:spPr>
          <a:xfrm>
            <a:off x="-885825" y="387350"/>
            <a:ext cx="13963650" cy="9309100"/>
          </a:xfrm>
          <a:prstGeom prst="rect">
            <a:avLst/>
          </a:prstGeom>
        </p:spPr>
      </p:pic>
      <p:sp>
        <p:nvSpPr>
          <p:cNvPr id="2" name="TextBox 1">
            <a:extLst>
              <a:ext uri="{FF2B5EF4-FFF2-40B4-BE49-F238E27FC236}">
                <a16:creationId xmlns:a16="http://schemas.microsoft.com/office/drawing/2014/main" id="{B0B4DD34-BA55-4D04-2E08-35D242491B20}"/>
              </a:ext>
            </a:extLst>
          </p:cNvPr>
          <p:cNvSpPr txBox="1"/>
          <p:nvPr/>
        </p:nvSpPr>
        <p:spPr>
          <a:xfrm>
            <a:off x="-5555647" y="300390"/>
            <a:ext cx="2585964" cy="830997"/>
          </a:xfrm>
          <a:prstGeom prst="rect">
            <a:avLst/>
          </a:prstGeom>
          <a:noFill/>
        </p:spPr>
        <p:txBody>
          <a:bodyPr wrap="none" rtlCol="0">
            <a:spAutoFit/>
          </a:bodyPr>
          <a:lstStyle/>
          <a:p>
            <a:r>
              <a:rPr lang="en-IN" sz="4800" spc="300" dirty="0">
                <a:solidFill>
                  <a:schemeClr val="bg1"/>
                </a:solidFill>
                <a:latin typeface="Harlow Solid Italic" panose="04030604020F02020D02" pitchFamily="82" charset="0"/>
              </a:rPr>
              <a:t>Problem</a:t>
            </a:r>
          </a:p>
        </p:txBody>
      </p:sp>
      <p:sp>
        <p:nvSpPr>
          <p:cNvPr id="3" name="TextBox 2">
            <a:extLst>
              <a:ext uri="{FF2B5EF4-FFF2-40B4-BE49-F238E27FC236}">
                <a16:creationId xmlns:a16="http://schemas.microsoft.com/office/drawing/2014/main" id="{CD329D30-43C2-8EA9-DBA8-69EA6B40A647}"/>
              </a:ext>
            </a:extLst>
          </p:cNvPr>
          <p:cNvSpPr txBox="1"/>
          <p:nvPr/>
        </p:nvSpPr>
        <p:spPr>
          <a:xfrm>
            <a:off x="-5555647" y="1219503"/>
            <a:ext cx="3820744" cy="923330"/>
          </a:xfrm>
          <a:prstGeom prst="rect">
            <a:avLst/>
          </a:prstGeom>
          <a:noFill/>
        </p:spPr>
        <p:txBody>
          <a:bodyPr wrap="square" rtlCol="0">
            <a:spAutoFit/>
          </a:bodyPr>
          <a:lstStyle/>
          <a:p>
            <a:r>
              <a:rPr lang="en-US" dirty="0">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rPr>
              <a:t>Traditional GPU markets (gaming, graphics) were saturating</a:t>
            </a:r>
            <a:endParaRPr lang="en-IN" sz="7200" spc="300" dirty="0">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TextBox 3">
            <a:extLst>
              <a:ext uri="{FF2B5EF4-FFF2-40B4-BE49-F238E27FC236}">
                <a16:creationId xmlns:a16="http://schemas.microsoft.com/office/drawing/2014/main" id="{569C4746-EDB4-C0F5-D87D-9975023DFA03}"/>
              </a:ext>
            </a:extLst>
          </p:cNvPr>
          <p:cNvSpPr txBox="1"/>
          <p:nvPr/>
        </p:nvSpPr>
        <p:spPr>
          <a:xfrm>
            <a:off x="15626390" y="305762"/>
            <a:ext cx="3466013" cy="830997"/>
          </a:xfrm>
          <a:prstGeom prst="rect">
            <a:avLst/>
          </a:prstGeom>
          <a:noFill/>
        </p:spPr>
        <p:txBody>
          <a:bodyPr wrap="none" rtlCol="0">
            <a:spAutoFit/>
          </a:bodyPr>
          <a:lstStyle>
            <a:defPPr>
              <a:defRPr lang="en-US"/>
            </a:defPPr>
            <a:lvl1pPr>
              <a:defRPr sz="7200" spc="300">
                <a:solidFill>
                  <a:schemeClr val="bg1"/>
                </a:solidFill>
                <a:latin typeface="Harlow Solid Italic" panose="04030604020F02020D02" pitchFamily="82" charset="0"/>
              </a:defRPr>
            </a:lvl1pPr>
          </a:lstStyle>
          <a:p>
            <a:r>
              <a:rPr lang="en-IN" sz="4800" dirty="0"/>
              <a:t>Opportunity</a:t>
            </a:r>
          </a:p>
        </p:txBody>
      </p:sp>
      <p:sp>
        <p:nvSpPr>
          <p:cNvPr id="9" name="TextBox 8">
            <a:extLst>
              <a:ext uri="{FF2B5EF4-FFF2-40B4-BE49-F238E27FC236}">
                <a16:creationId xmlns:a16="http://schemas.microsoft.com/office/drawing/2014/main" id="{8FAD9658-66CF-E608-1E6F-B9F39827616D}"/>
              </a:ext>
            </a:extLst>
          </p:cNvPr>
          <p:cNvSpPr txBox="1"/>
          <p:nvPr/>
        </p:nvSpPr>
        <p:spPr>
          <a:xfrm>
            <a:off x="14552536" y="1222017"/>
            <a:ext cx="4539867" cy="1200329"/>
          </a:xfrm>
          <a:prstGeom prst="rect">
            <a:avLst/>
          </a:prstGeom>
          <a:noFill/>
        </p:spPr>
        <p:txBody>
          <a:bodyPr wrap="square" rtlCol="0">
            <a:spAutoFit/>
          </a:bodyPr>
          <a:lstStyle>
            <a:defPPr>
              <a:defRPr lang="en-US"/>
            </a:defPPr>
            <a:lvl1pPr>
              <a:defRPr>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defRPr>
            </a:lvl1pPr>
          </a:lstStyle>
          <a:p>
            <a:pPr algn="r"/>
            <a:r>
              <a:rPr lang="en-US" dirty="0"/>
              <a:t>Surge in demand for AI computing, data centers, cloud services, and autonomous systems created a goldmine</a:t>
            </a:r>
            <a:endParaRPr lang="en-IN" dirty="0"/>
          </a:p>
        </p:txBody>
      </p:sp>
      <p:sp>
        <p:nvSpPr>
          <p:cNvPr id="12" name="TextBox 11">
            <a:extLst>
              <a:ext uri="{FF2B5EF4-FFF2-40B4-BE49-F238E27FC236}">
                <a16:creationId xmlns:a16="http://schemas.microsoft.com/office/drawing/2014/main" id="{8717F2FF-C5BF-D6C3-2788-EBAF4940CD24}"/>
              </a:ext>
            </a:extLst>
          </p:cNvPr>
          <p:cNvSpPr txBox="1"/>
          <p:nvPr/>
        </p:nvSpPr>
        <p:spPr>
          <a:xfrm>
            <a:off x="-5641641" y="5192115"/>
            <a:ext cx="3820744" cy="1200329"/>
          </a:xfrm>
          <a:prstGeom prst="rect">
            <a:avLst/>
          </a:prstGeom>
          <a:noFill/>
        </p:spPr>
        <p:txBody>
          <a:bodyPr wrap="square" rtlCol="0">
            <a:spAutoFit/>
          </a:bodyPr>
          <a:lstStyle>
            <a:defPPr>
              <a:defRPr lang="en-US"/>
            </a:defPPr>
            <a:lvl1pPr>
              <a:defRPr>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defRPr>
            </a:lvl1pPr>
          </a:lstStyle>
          <a:p>
            <a:r>
              <a:rPr lang="en-US" dirty="0"/>
              <a:t>NVIDIA is not a chip company. It’s a software company disguised as hardware</a:t>
            </a:r>
            <a:endParaRPr lang="en-IN" dirty="0"/>
          </a:p>
        </p:txBody>
      </p:sp>
      <p:sp>
        <p:nvSpPr>
          <p:cNvPr id="13" name="TextBox 12">
            <a:extLst>
              <a:ext uri="{FF2B5EF4-FFF2-40B4-BE49-F238E27FC236}">
                <a16:creationId xmlns:a16="http://schemas.microsoft.com/office/drawing/2014/main" id="{99E24B60-CCA7-C9BD-1B8B-5929F153AFE4}"/>
              </a:ext>
            </a:extLst>
          </p:cNvPr>
          <p:cNvSpPr txBox="1"/>
          <p:nvPr/>
        </p:nvSpPr>
        <p:spPr>
          <a:xfrm>
            <a:off x="15271659" y="5192115"/>
            <a:ext cx="3820744" cy="923330"/>
          </a:xfrm>
          <a:prstGeom prst="rect">
            <a:avLst/>
          </a:prstGeom>
          <a:noFill/>
        </p:spPr>
        <p:txBody>
          <a:bodyPr wrap="square" rtlCol="0">
            <a:spAutoFit/>
          </a:bodyPr>
          <a:lstStyle>
            <a:defPPr>
              <a:defRPr lang="en-US"/>
            </a:defPPr>
            <a:lvl1pPr>
              <a:defRPr>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defRPr>
            </a:lvl1pPr>
          </a:lstStyle>
          <a:p>
            <a:pPr algn="r"/>
            <a:r>
              <a:rPr lang="en-US" dirty="0"/>
              <a:t>NVIDIA’s explosive growth is powered by scarcity economics — not demand</a:t>
            </a:r>
            <a:endParaRPr lang="en-IN" dirty="0"/>
          </a:p>
        </p:txBody>
      </p:sp>
      <p:sp>
        <p:nvSpPr>
          <p:cNvPr id="21" name="TextBox 20">
            <a:extLst>
              <a:ext uri="{FF2B5EF4-FFF2-40B4-BE49-F238E27FC236}">
                <a16:creationId xmlns:a16="http://schemas.microsoft.com/office/drawing/2014/main" id="{A35FE4EE-DD6D-8939-5824-4317A479D4C2}"/>
              </a:ext>
            </a:extLst>
          </p:cNvPr>
          <p:cNvSpPr txBox="1"/>
          <p:nvPr/>
        </p:nvSpPr>
        <p:spPr>
          <a:xfrm>
            <a:off x="-5641641" y="3646311"/>
            <a:ext cx="3328155" cy="1261884"/>
          </a:xfrm>
          <a:prstGeom prst="rect">
            <a:avLst/>
          </a:prstGeom>
          <a:noFill/>
        </p:spPr>
        <p:txBody>
          <a:bodyPr wrap="none" rtlCol="0">
            <a:spAutoFit/>
          </a:bodyPr>
          <a:lstStyle/>
          <a:p>
            <a:pPr algn="ctr"/>
            <a:r>
              <a:rPr lang="en-IN" sz="4800" spc="300" dirty="0">
                <a:solidFill>
                  <a:schemeClr val="bg1"/>
                </a:solidFill>
                <a:latin typeface="Harlow Solid Italic" panose="04030604020F02020D02" pitchFamily="82" charset="0"/>
              </a:rPr>
              <a:t>Hypothesis</a:t>
            </a:r>
          </a:p>
          <a:p>
            <a:pPr algn="ctr"/>
            <a:r>
              <a:rPr lang="en-IN" sz="2800" spc="300" dirty="0">
                <a:solidFill>
                  <a:schemeClr val="bg1"/>
                </a:solidFill>
                <a:latin typeface="Harlow Solid Italic" panose="04030604020F02020D02" pitchFamily="82" charset="0"/>
              </a:rPr>
              <a:t>H1</a:t>
            </a:r>
            <a:endParaRPr lang="en-IN" sz="4800" spc="300" dirty="0">
              <a:solidFill>
                <a:schemeClr val="bg1"/>
              </a:solidFill>
              <a:latin typeface="Harlow Solid Italic" panose="04030604020F02020D02" pitchFamily="82" charset="0"/>
            </a:endParaRPr>
          </a:p>
        </p:txBody>
      </p:sp>
      <p:sp>
        <p:nvSpPr>
          <p:cNvPr id="22" name="TextBox 21">
            <a:extLst>
              <a:ext uri="{FF2B5EF4-FFF2-40B4-BE49-F238E27FC236}">
                <a16:creationId xmlns:a16="http://schemas.microsoft.com/office/drawing/2014/main" id="{36671787-8C78-88A0-D5CF-2D953B75AB16}"/>
              </a:ext>
            </a:extLst>
          </p:cNvPr>
          <p:cNvSpPr txBox="1"/>
          <p:nvPr/>
        </p:nvSpPr>
        <p:spPr>
          <a:xfrm>
            <a:off x="15933145" y="3646311"/>
            <a:ext cx="3328155" cy="1261884"/>
          </a:xfrm>
          <a:prstGeom prst="rect">
            <a:avLst/>
          </a:prstGeom>
          <a:noFill/>
        </p:spPr>
        <p:txBody>
          <a:bodyPr wrap="none" rtlCol="0">
            <a:spAutoFit/>
          </a:bodyPr>
          <a:lstStyle/>
          <a:p>
            <a:pPr algn="ctr"/>
            <a:r>
              <a:rPr lang="en-IN" sz="4800" spc="300" dirty="0">
                <a:solidFill>
                  <a:schemeClr val="bg1"/>
                </a:solidFill>
                <a:latin typeface="Harlow Solid Italic" panose="04030604020F02020D02" pitchFamily="82" charset="0"/>
              </a:rPr>
              <a:t>Hypothesis</a:t>
            </a:r>
          </a:p>
          <a:p>
            <a:pPr algn="ctr"/>
            <a:r>
              <a:rPr lang="en-IN" sz="2800" spc="300" dirty="0">
                <a:solidFill>
                  <a:schemeClr val="bg1"/>
                </a:solidFill>
                <a:latin typeface="Harlow Solid Italic" panose="04030604020F02020D02" pitchFamily="82" charset="0"/>
              </a:rPr>
              <a:t>H2</a:t>
            </a:r>
          </a:p>
        </p:txBody>
      </p:sp>
    </p:spTree>
    <p:extLst>
      <p:ext uri="{BB962C8B-B14F-4D97-AF65-F5344CB8AC3E}">
        <p14:creationId xmlns:p14="http://schemas.microsoft.com/office/powerpoint/2010/main" val="205894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6980-64D5-6369-CC4B-60AF9089ABD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FFFC70A-A42A-834E-D951-B68FC33259A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6000" y1="75127" x2="25857" y2="74365"/>
                        <a14:foregroundMark x1="36286" y1="73858" x2="37286" y2="77919"/>
                        <a14:foregroundMark x1="46000" y1="71574" x2="46000" y2="74873"/>
                        <a14:foregroundMark x1="50571" y1="71574" x2="50571" y2="73858"/>
                        <a14:foregroundMark x1="59857" y1="70051" x2="59857" y2="72589"/>
                        <a14:foregroundMark x1="64000" y1="78173" x2="64000" y2="77157"/>
                        <a14:foregroundMark x1="73714" y1="80964" x2="73714" y2="80964"/>
                        <a14:foregroundMark x1="74857" y1="81980" x2="74857" y2="81980"/>
                        <a14:backgroundMark x1="33429" y1="45685" x2="33429" y2="45685"/>
                        <a14:backgroundMark x1="31143" y1="35787" x2="31429" y2="43401"/>
                        <a14:backgroundMark x1="32143" y1="33249" x2="50429" y2="27919"/>
                        <a14:backgroundMark x1="50429" y1="27919" x2="51857" y2="27919"/>
                        <a14:backgroundMark x1="62286" y1="25635" x2="54143" y2="23096"/>
                        <a14:backgroundMark x1="60571" y1="56345" x2="39571" y2="49492"/>
                        <a14:backgroundMark x1="47143" y1="37056" x2="42286" y2="37056"/>
                      </a14:backgroundRemoval>
                    </a14:imgEffect>
                  </a14:imgLayer>
                </a14:imgProps>
              </a:ext>
              <a:ext uri="{28A0092B-C50C-407E-A947-70E740481C1C}">
                <a14:useLocalDpi xmlns:a14="http://schemas.microsoft.com/office/drawing/2010/main" val="0"/>
              </a:ext>
            </a:extLst>
          </a:blip>
          <a:srcRect l="18400" t="45362" r="19086"/>
          <a:stretch>
            <a:fillRect/>
          </a:stretch>
        </p:blipFill>
        <p:spPr>
          <a:xfrm>
            <a:off x="13084639" y="2016809"/>
            <a:ext cx="5741232" cy="2824380"/>
          </a:xfrm>
          <a:prstGeom prst="rect">
            <a:avLst/>
          </a:prstGeom>
        </p:spPr>
      </p:pic>
      <p:pic>
        <p:nvPicPr>
          <p:cNvPr id="6" name="Picture 5">
            <a:extLst>
              <a:ext uri="{FF2B5EF4-FFF2-40B4-BE49-F238E27FC236}">
                <a16:creationId xmlns:a16="http://schemas.microsoft.com/office/drawing/2014/main" id="{8331E77D-CA22-5EC8-CC32-D0A1AC53FF55}"/>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4599" r="16970" b="25584"/>
          <a:stretch>
            <a:fillRect/>
          </a:stretch>
        </p:blipFill>
        <p:spPr>
          <a:xfrm>
            <a:off x="-7618186" y="1505630"/>
            <a:ext cx="6284686" cy="3846739"/>
          </a:xfrm>
          <a:prstGeom prst="rect">
            <a:avLst/>
          </a:prstGeom>
        </p:spPr>
      </p:pic>
      <p:sp>
        <p:nvSpPr>
          <p:cNvPr id="10" name="Freeform: Shape 9">
            <a:extLst>
              <a:ext uri="{FF2B5EF4-FFF2-40B4-BE49-F238E27FC236}">
                <a16:creationId xmlns:a16="http://schemas.microsoft.com/office/drawing/2014/main" id="{8FAE8BF2-AD3B-B77F-7709-E9190630E88F}"/>
              </a:ext>
            </a:extLst>
          </p:cNvPr>
          <p:cNvSpPr/>
          <p:nvPr/>
        </p:nvSpPr>
        <p:spPr>
          <a:xfrm>
            <a:off x="-2953288" y="-13651685"/>
            <a:ext cx="17685288" cy="26164888"/>
          </a:xfrm>
          <a:custGeom>
            <a:avLst/>
            <a:gdLst>
              <a:gd name="connsiteX0" fmla="*/ 92990 w 3905573"/>
              <a:gd name="connsiteY0" fmla="*/ 5780868 h 6230319"/>
              <a:gd name="connsiteX1" fmla="*/ 92990 w 3905573"/>
              <a:gd name="connsiteY1" fmla="*/ 5780868 h 6230319"/>
              <a:gd name="connsiteX2" fmla="*/ 61994 w 3905573"/>
              <a:gd name="connsiteY2" fmla="*/ 5532895 h 6230319"/>
              <a:gd name="connsiteX3" fmla="*/ 46495 w 3905573"/>
              <a:gd name="connsiteY3" fmla="*/ 5470902 h 6230319"/>
              <a:gd name="connsiteX4" fmla="*/ 30997 w 3905573"/>
              <a:gd name="connsiteY4" fmla="*/ 5377912 h 6230319"/>
              <a:gd name="connsiteX5" fmla="*/ 46495 w 3905573"/>
              <a:gd name="connsiteY5" fmla="*/ 5129939 h 6230319"/>
              <a:gd name="connsiteX6" fmla="*/ 30997 w 3905573"/>
              <a:gd name="connsiteY6" fmla="*/ 5052447 h 6230319"/>
              <a:gd name="connsiteX7" fmla="*/ 0 w 3905573"/>
              <a:gd name="connsiteY7" fmla="*/ 4850969 h 6230319"/>
              <a:gd name="connsiteX8" fmla="*/ 15499 w 3905573"/>
              <a:gd name="connsiteY8" fmla="*/ 4432515 h 6230319"/>
              <a:gd name="connsiteX9" fmla="*/ 30997 w 3905573"/>
              <a:gd name="connsiteY9" fmla="*/ 4169044 h 6230319"/>
              <a:gd name="connsiteX10" fmla="*/ 0 w 3905573"/>
              <a:gd name="connsiteY10" fmla="*/ 3719593 h 6230319"/>
              <a:gd name="connsiteX11" fmla="*/ 15499 w 3905573"/>
              <a:gd name="connsiteY11" fmla="*/ 3425125 h 6230319"/>
              <a:gd name="connsiteX12" fmla="*/ 46495 w 3905573"/>
              <a:gd name="connsiteY12" fmla="*/ 3301139 h 6230319"/>
              <a:gd name="connsiteX13" fmla="*/ 77492 w 3905573"/>
              <a:gd name="connsiteY13" fmla="*/ 3177152 h 6230319"/>
              <a:gd name="connsiteX14" fmla="*/ 154984 w 3905573"/>
              <a:gd name="connsiteY14" fmla="*/ 3053166 h 6230319"/>
              <a:gd name="connsiteX15" fmla="*/ 216977 w 3905573"/>
              <a:gd name="connsiteY15" fmla="*/ 2960176 h 6230319"/>
              <a:gd name="connsiteX16" fmla="*/ 278970 w 3905573"/>
              <a:gd name="connsiteY16" fmla="*/ 2882685 h 6230319"/>
              <a:gd name="connsiteX17" fmla="*/ 325465 w 3905573"/>
              <a:gd name="connsiteY17" fmla="*/ 2820691 h 6230319"/>
              <a:gd name="connsiteX18" fmla="*/ 449451 w 3905573"/>
              <a:gd name="connsiteY18" fmla="*/ 2712203 h 6230319"/>
              <a:gd name="connsiteX19" fmla="*/ 495946 w 3905573"/>
              <a:gd name="connsiteY19" fmla="*/ 2681207 h 6230319"/>
              <a:gd name="connsiteX20" fmla="*/ 557939 w 3905573"/>
              <a:gd name="connsiteY20" fmla="*/ 2650210 h 6230319"/>
              <a:gd name="connsiteX21" fmla="*/ 604434 w 3905573"/>
              <a:gd name="connsiteY21" fmla="*/ 2619213 h 6230319"/>
              <a:gd name="connsiteX22" fmla="*/ 666428 w 3905573"/>
              <a:gd name="connsiteY22" fmla="*/ 2603715 h 6230319"/>
              <a:gd name="connsiteX23" fmla="*/ 743919 w 3905573"/>
              <a:gd name="connsiteY23" fmla="*/ 2572719 h 6230319"/>
              <a:gd name="connsiteX24" fmla="*/ 898902 w 3905573"/>
              <a:gd name="connsiteY24" fmla="*/ 2495227 h 6230319"/>
              <a:gd name="connsiteX25" fmla="*/ 1022889 w 3905573"/>
              <a:gd name="connsiteY25" fmla="*/ 2448732 h 6230319"/>
              <a:gd name="connsiteX26" fmla="*/ 1208868 w 3905573"/>
              <a:gd name="connsiteY26" fmla="*/ 2324746 h 6230319"/>
              <a:gd name="connsiteX27" fmla="*/ 1286360 w 3905573"/>
              <a:gd name="connsiteY27" fmla="*/ 2278251 h 6230319"/>
              <a:gd name="connsiteX28" fmla="*/ 1348353 w 3905573"/>
              <a:gd name="connsiteY28" fmla="*/ 2247254 h 6230319"/>
              <a:gd name="connsiteX29" fmla="*/ 1410346 w 3905573"/>
              <a:gd name="connsiteY29" fmla="*/ 2185261 h 6230319"/>
              <a:gd name="connsiteX30" fmla="*/ 1456841 w 3905573"/>
              <a:gd name="connsiteY30" fmla="*/ 2061275 h 6230319"/>
              <a:gd name="connsiteX31" fmla="*/ 1565329 w 3905573"/>
              <a:gd name="connsiteY31" fmla="*/ 1859797 h 6230319"/>
              <a:gd name="connsiteX32" fmla="*/ 1596326 w 3905573"/>
              <a:gd name="connsiteY32" fmla="*/ 1751308 h 6230319"/>
              <a:gd name="connsiteX33" fmla="*/ 1580828 w 3905573"/>
              <a:gd name="connsiteY33" fmla="*/ 1704813 h 6230319"/>
              <a:gd name="connsiteX34" fmla="*/ 1549831 w 3905573"/>
              <a:gd name="connsiteY34" fmla="*/ 1549830 h 6230319"/>
              <a:gd name="connsiteX35" fmla="*/ 1518834 w 3905573"/>
              <a:gd name="connsiteY35" fmla="*/ 1503336 h 6230319"/>
              <a:gd name="connsiteX36" fmla="*/ 1456841 w 3905573"/>
              <a:gd name="connsiteY36" fmla="*/ 1332854 h 6230319"/>
              <a:gd name="connsiteX37" fmla="*/ 1441343 w 3905573"/>
              <a:gd name="connsiteY37" fmla="*/ 1270861 h 6230319"/>
              <a:gd name="connsiteX38" fmla="*/ 1410346 w 3905573"/>
              <a:gd name="connsiteY38" fmla="*/ 1084881 h 6230319"/>
              <a:gd name="connsiteX39" fmla="*/ 1425845 w 3905573"/>
              <a:gd name="connsiteY39" fmla="*/ 728420 h 6230319"/>
              <a:gd name="connsiteX40" fmla="*/ 1472339 w 3905573"/>
              <a:gd name="connsiteY40" fmla="*/ 480447 h 6230319"/>
              <a:gd name="connsiteX41" fmla="*/ 1503336 w 3905573"/>
              <a:gd name="connsiteY41" fmla="*/ 309966 h 6230319"/>
              <a:gd name="connsiteX42" fmla="*/ 1518834 w 3905573"/>
              <a:gd name="connsiteY42" fmla="*/ 247973 h 6230319"/>
              <a:gd name="connsiteX43" fmla="*/ 1580828 w 3905573"/>
              <a:gd name="connsiteY43" fmla="*/ 201478 h 6230319"/>
              <a:gd name="connsiteX44" fmla="*/ 1658319 w 3905573"/>
              <a:gd name="connsiteY44" fmla="*/ 139485 h 6230319"/>
              <a:gd name="connsiteX45" fmla="*/ 1751309 w 3905573"/>
              <a:gd name="connsiteY45" fmla="*/ 77491 h 6230319"/>
              <a:gd name="connsiteX46" fmla="*/ 1890794 w 3905573"/>
              <a:gd name="connsiteY46" fmla="*/ 0 h 6230319"/>
              <a:gd name="connsiteX47" fmla="*/ 2293750 w 3905573"/>
              <a:gd name="connsiteY47" fmla="*/ 15498 h 6230319"/>
              <a:gd name="connsiteX48" fmla="*/ 2340245 w 3905573"/>
              <a:gd name="connsiteY48" fmla="*/ 30997 h 6230319"/>
              <a:gd name="connsiteX49" fmla="*/ 2402238 w 3905573"/>
              <a:gd name="connsiteY49" fmla="*/ 46495 h 6230319"/>
              <a:gd name="connsiteX50" fmla="*/ 2510726 w 3905573"/>
              <a:gd name="connsiteY50" fmla="*/ 108488 h 6230319"/>
              <a:gd name="connsiteX51" fmla="*/ 2557221 w 3905573"/>
              <a:gd name="connsiteY51" fmla="*/ 139485 h 6230319"/>
              <a:gd name="connsiteX52" fmla="*/ 2603716 w 3905573"/>
              <a:gd name="connsiteY52" fmla="*/ 216976 h 6230319"/>
              <a:gd name="connsiteX53" fmla="*/ 2650211 w 3905573"/>
              <a:gd name="connsiteY53" fmla="*/ 247973 h 6230319"/>
              <a:gd name="connsiteX54" fmla="*/ 2696706 w 3905573"/>
              <a:gd name="connsiteY54" fmla="*/ 309966 h 6230319"/>
              <a:gd name="connsiteX55" fmla="*/ 2727702 w 3905573"/>
              <a:gd name="connsiteY55" fmla="*/ 449451 h 6230319"/>
              <a:gd name="connsiteX56" fmla="*/ 2743200 w 3905573"/>
              <a:gd name="connsiteY56" fmla="*/ 573437 h 6230319"/>
              <a:gd name="connsiteX57" fmla="*/ 2758699 w 3905573"/>
              <a:gd name="connsiteY57" fmla="*/ 666427 h 6230319"/>
              <a:gd name="connsiteX58" fmla="*/ 2743200 w 3905573"/>
              <a:gd name="connsiteY58" fmla="*/ 759417 h 6230319"/>
              <a:gd name="connsiteX59" fmla="*/ 2774197 w 3905573"/>
              <a:gd name="connsiteY59" fmla="*/ 1317356 h 6230319"/>
              <a:gd name="connsiteX60" fmla="*/ 2743200 w 3905573"/>
              <a:gd name="connsiteY60" fmla="*/ 1487837 h 6230319"/>
              <a:gd name="connsiteX61" fmla="*/ 2712204 w 3905573"/>
              <a:gd name="connsiteY61" fmla="*/ 1534332 h 6230319"/>
              <a:gd name="connsiteX62" fmla="*/ 2619214 w 3905573"/>
              <a:gd name="connsiteY62" fmla="*/ 1658319 h 6230319"/>
              <a:gd name="connsiteX63" fmla="*/ 2572719 w 3905573"/>
              <a:gd name="connsiteY63" fmla="*/ 1720312 h 6230319"/>
              <a:gd name="connsiteX64" fmla="*/ 2557221 w 3905573"/>
              <a:gd name="connsiteY64" fmla="*/ 2200759 h 6230319"/>
              <a:gd name="connsiteX65" fmla="*/ 2588217 w 3905573"/>
              <a:gd name="connsiteY65" fmla="*/ 2324746 h 6230319"/>
              <a:gd name="connsiteX66" fmla="*/ 2665709 w 3905573"/>
              <a:gd name="connsiteY66" fmla="*/ 2433234 h 6230319"/>
              <a:gd name="connsiteX67" fmla="*/ 2774197 w 3905573"/>
              <a:gd name="connsiteY67" fmla="*/ 2665708 h 6230319"/>
              <a:gd name="connsiteX68" fmla="*/ 2851689 w 3905573"/>
              <a:gd name="connsiteY68" fmla="*/ 2712203 h 6230319"/>
              <a:gd name="connsiteX69" fmla="*/ 2898184 w 3905573"/>
              <a:gd name="connsiteY69" fmla="*/ 2743200 h 6230319"/>
              <a:gd name="connsiteX70" fmla="*/ 2944678 w 3905573"/>
              <a:gd name="connsiteY70" fmla="*/ 2758698 h 6230319"/>
              <a:gd name="connsiteX71" fmla="*/ 3006672 w 3905573"/>
              <a:gd name="connsiteY71" fmla="*/ 2789695 h 6230319"/>
              <a:gd name="connsiteX72" fmla="*/ 3084163 w 3905573"/>
              <a:gd name="connsiteY72" fmla="*/ 2820691 h 6230319"/>
              <a:gd name="connsiteX73" fmla="*/ 3130658 w 3905573"/>
              <a:gd name="connsiteY73" fmla="*/ 2836190 h 6230319"/>
              <a:gd name="connsiteX74" fmla="*/ 3223648 w 3905573"/>
              <a:gd name="connsiteY74" fmla="*/ 2882685 h 6230319"/>
              <a:gd name="connsiteX75" fmla="*/ 3394129 w 3905573"/>
              <a:gd name="connsiteY75" fmla="*/ 3037668 h 6230319"/>
              <a:gd name="connsiteX76" fmla="*/ 3502617 w 3905573"/>
              <a:gd name="connsiteY76" fmla="*/ 3177152 h 6230319"/>
              <a:gd name="connsiteX77" fmla="*/ 3533614 w 3905573"/>
              <a:gd name="connsiteY77" fmla="*/ 3301139 h 6230319"/>
              <a:gd name="connsiteX78" fmla="*/ 3564611 w 3905573"/>
              <a:gd name="connsiteY78" fmla="*/ 3394129 h 6230319"/>
              <a:gd name="connsiteX79" fmla="*/ 3580109 w 3905573"/>
              <a:gd name="connsiteY79" fmla="*/ 3456122 h 6230319"/>
              <a:gd name="connsiteX80" fmla="*/ 3611106 w 3905573"/>
              <a:gd name="connsiteY80" fmla="*/ 3549112 h 6230319"/>
              <a:gd name="connsiteX81" fmla="*/ 3626604 w 3905573"/>
              <a:gd name="connsiteY81" fmla="*/ 3595607 h 6230319"/>
              <a:gd name="connsiteX82" fmla="*/ 3642102 w 3905573"/>
              <a:gd name="connsiteY82" fmla="*/ 3642102 h 6230319"/>
              <a:gd name="connsiteX83" fmla="*/ 3657600 w 3905573"/>
              <a:gd name="connsiteY83" fmla="*/ 3735091 h 6230319"/>
              <a:gd name="connsiteX84" fmla="*/ 3673099 w 3905573"/>
              <a:gd name="connsiteY84" fmla="*/ 4014061 h 6230319"/>
              <a:gd name="connsiteX85" fmla="*/ 3704095 w 3905573"/>
              <a:gd name="connsiteY85" fmla="*/ 4153546 h 6230319"/>
              <a:gd name="connsiteX86" fmla="*/ 3719594 w 3905573"/>
              <a:gd name="connsiteY86" fmla="*/ 4246536 h 6230319"/>
              <a:gd name="connsiteX87" fmla="*/ 3750590 w 3905573"/>
              <a:gd name="connsiteY87" fmla="*/ 4339525 h 6230319"/>
              <a:gd name="connsiteX88" fmla="*/ 3766089 w 3905573"/>
              <a:gd name="connsiteY88" fmla="*/ 4463512 h 6230319"/>
              <a:gd name="connsiteX89" fmla="*/ 3797085 w 3905573"/>
              <a:gd name="connsiteY89" fmla="*/ 4556502 h 6230319"/>
              <a:gd name="connsiteX90" fmla="*/ 3812584 w 3905573"/>
              <a:gd name="connsiteY90" fmla="*/ 4649491 h 6230319"/>
              <a:gd name="connsiteX91" fmla="*/ 3828082 w 3905573"/>
              <a:gd name="connsiteY91" fmla="*/ 4695986 h 6230319"/>
              <a:gd name="connsiteX92" fmla="*/ 3843580 w 3905573"/>
              <a:gd name="connsiteY92" fmla="*/ 4757980 h 6230319"/>
              <a:gd name="connsiteX93" fmla="*/ 3859078 w 3905573"/>
              <a:gd name="connsiteY93" fmla="*/ 4804475 h 6230319"/>
              <a:gd name="connsiteX94" fmla="*/ 3890075 w 3905573"/>
              <a:gd name="connsiteY94" fmla="*/ 4990454 h 6230319"/>
              <a:gd name="connsiteX95" fmla="*/ 3874577 w 3905573"/>
              <a:gd name="connsiteY95" fmla="*/ 5253925 h 6230319"/>
              <a:gd name="connsiteX96" fmla="*/ 3905573 w 3905573"/>
              <a:gd name="connsiteY96" fmla="*/ 5377912 h 6230319"/>
              <a:gd name="connsiteX97" fmla="*/ 3890075 w 3905573"/>
              <a:gd name="connsiteY97" fmla="*/ 5594888 h 6230319"/>
              <a:gd name="connsiteX98" fmla="*/ 3812584 w 3905573"/>
              <a:gd name="connsiteY98" fmla="*/ 5749871 h 6230319"/>
              <a:gd name="connsiteX99" fmla="*/ 3781587 w 3905573"/>
              <a:gd name="connsiteY99" fmla="*/ 5827363 h 6230319"/>
              <a:gd name="connsiteX100" fmla="*/ 3704095 w 3905573"/>
              <a:gd name="connsiteY100" fmla="*/ 5935851 h 6230319"/>
              <a:gd name="connsiteX101" fmla="*/ 3657600 w 3905573"/>
              <a:gd name="connsiteY101" fmla="*/ 5951349 h 6230319"/>
              <a:gd name="connsiteX102" fmla="*/ 3518116 w 3905573"/>
              <a:gd name="connsiteY102" fmla="*/ 6028841 h 6230319"/>
              <a:gd name="connsiteX103" fmla="*/ 3471621 w 3905573"/>
              <a:gd name="connsiteY103" fmla="*/ 6044339 h 6230319"/>
              <a:gd name="connsiteX104" fmla="*/ 3115160 w 3905573"/>
              <a:gd name="connsiteY104" fmla="*/ 6075336 h 6230319"/>
              <a:gd name="connsiteX105" fmla="*/ 2944678 w 3905573"/>
              <a:gd name="connsiteY105" fmla="*/ 6090834 h 6230319"/>
              <a:gd name="connsiteX106" fmla="*/ 2851689 w 3905573"/>
              <a:gd name="connsiteY106" fmla="*/ 6106332 h 6230319"/>
              <a:gd name="connsiteX107" fmla="*/ 2789695 w 3905573"/>
              <a:gd name="connsiteY107" fmla="*/ 6137329 h 6230319"/>
              <a:gd name="connsiteX108" fmla="*/ 2696706 w 3905573"/>
              <a:gd name="connsiteY108" fmla="*/ 6168325 h 6230319"/>
              <a:gd name="connsiteX109" fmla="*/ 2154265 w 3905573"/>
              <a:gd name="connsiteY109" fmla="*/ 6214820 h 6230319"/>
              <a:gd name="connsiteX110" fmla="*/ 1952787 w 3905573"/>
              <a:gd name="connsiteY110" fmla="*/ 6230319 h 6230319"/>
              <a:gd name="connsiteX111" fmla="*/ 1689316 w 3905573"/>
              <a:gd name="connsiteY111" fmla="*/ 6214820 h 6230319"/>
              <a:gd name="connsiteX112" fmla="*/ 1580828 w 3905573"/>
              <a:gd name="connsiteY112" fmla="*/ 6199322 h 6230319"/>
              <a:gd name="connsiteX113" fmla="*/ 1224367 w 3905573"/>
              <a:gd name="connsiteY113" fmla="*/ 6168325 h 6230319"/>
              <a:gd name="connsiteX114" fmla="*/ 1131377 w 3905573"/>
              <a:gd name="connsiteY114" fmla="*/ 6152827 h 6230319"/>
              <a:gd name="connsiteX115" fmla="*/ 991892 w 3905573"/>
              <a:gd name="connsiteY115" fmla="*/ 6121830 h 6230319"/>
              <a:gd name="connsiteX116" fmla="*/ 805912 w 3905573"/>
              <a:gd name="connsiteY116" fmla="*/ 6090834 h 6230319"/>
              <a:gd name="connsiteX117" fmla="*/ 712923 w 3905573"/>
              <a:gd name="connsiteY117" fmla="*/ 6075336 h 6230319"/>
              <a:gd name="connsiteX118" fmla="*/ 495946 w 3905573"/>
              <a:gd name="connsiteY118" fmla="*/ 6028841 h 6230319"/>
              <a:gd name="connsiteX119" fmla="*/ 387458 w 3905573"/>
              <a:gd name="connsiteY119" fmla="*/ 5966847 h 6230319"/>
              <a:gd name="connsiteX120" fmla="*/ 325465 w 3905573"/>
              <a:gd name="connsiteY120" fmla="*/ 5935851 h 6230319"/>
              <a:gd name="connsiteX121" fmla="*/ 278970 w 3905573"/>
              <a:gd name="connsiteY121" fmla="*/ 5904854 h 6230319"/>
              <a:gd name="connsiteX122" fmla="*/ 201478 w 3905573"/>
              <a:gd name="connsiteY122" fmla="*/ 5889356 h 6230319"/>
              <a:gd name="connsiteX123" fmla="*/ 154984 w 3905573"/>
              <a:gd name="connsiteY123" fmla="*/ 5858359 h 6230319"/>
              <a:gd name="connsiteX124" fmla="*/ 92990 w 3905573"/>
              <a:gd name="connsiteY124" fmla="*/ 5827363 h 6230319"/>
              <a:gd name="connsiteX125" fmla="*/ 61994 w 3905573"/>
              <a:gd name="connsiteY125" fmla="*/ 5780868 h 6230319"/>
              <a:gd name="connsiteX126" fmla="*/ 92990 w 3905573"/>
              <a:gd name="connsiteY126" fmla="*/ 5780868 h 623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905573" h="6230319">
                <a:moveTo>
                  <a:pt x="92990" y="5780868"/>
                </a:moveTo>
                <a:lnTo>
                  <a:pt x="92990" y="5780868"/>
                </a:lnTo>
                <a:cubicBezTo>
                  <a:pt x="82658" y="5698210"/>
                  <a:pt x="74351" y="5615274"/>
                  <a:pt x="61994" y="5532895"/>
                </a:cubicBezTo>
                <a:cubicBezTo>
                  <a:pt x="58834" y="5511830"/>
                  <a:pt x="50672" y="5491789"/>
                  <a:pt x="46495" y="5470902"/>
                </a:cubicBezTo>
                <a:cubicBezTo>
                  <a:pt x="40332" y="5440088"/>
                  <a:pt x="36163" y="5408909"/>
                  <a:pt x="30997" y="5377912"/>
                </a:cubicBezTo>
                <a:cubicBezTo>
                  <a:pt x="36163" y="5295254"/>
                  <a:pt x="46495" y="5212758"/>
                  <a:pt x="46495" y="5129939"/>
                </a:cubicBezTo>
                <a:cubicBezTo>
                  <a:pt x="46495" y="5103597"/>
                  <a:pt x="35709" y="5078364"/>
                  <a:pt x="30997" y="5052447"/>
                </a:cubicBezTo>
                <a:cubicBezTo>
                  <a:pt x="16663" y="4973606"/>
                  <a:pt x="11609" y="4932230"/>
                  <a:pt x="0" y="4850969"/>
                </a:cubicBezTo>
                <a:cubicBezTo>
                  <a:pt x="5166" y="4711484"/>
                  <a:pt x="9161" y="4571951"/>
                  <a:pt x="15499" y="4432515"/>
                </a:cubicBezTo>
                <a:cubicBezTo>
                  <a:pt x="19494" y="4344630"/>
                  <a:pt x="30997" y="4257019"/>
                  <a:pt x="30997" y="4169044"/>
                </a:cubicBezTo>
                <a:cubicBezTo>
                  <a:pt x="30997" y="3972855"/>
                  <a:pt x="18859" y="3889317"/>
                  <a:pt x="0" y="3719593"/>
                </a:cubicBezTo>
                <a:cubicBezTo>
                  <a:pt x="5166" y="3621437"/>
                  <a:pt x="7336" y="3523077"/>
                  <a:pt x="15499" y="3425125"/>
                </a:cubicBezTo>
                <a:cubicBezTo>
                  <a:pt x="21565" y="3352334"/>
                  <a:pt x="30504" y="3359774"/>
                  <a:pt x="46495" y="3301139"/>
                </a:cubicBezTo>
                <a:cubicBezTo>
                  <a:pt x="57704" y="3260039"/>
                  <a:pt x="58440" y="3215255"/>
                  <a:pt x="77492" y="3177152"/>
                </a:cubicBezTo>
                <a:cubicBezTo>
                  <a:pt x="120041" y="3092056"/>
                  <a:pt x="94627" y="3133642"/>
                  <a:pt x="154984" y="3053166"/>
                </a:cubicBezTo>
                <a:cubicBezTo>
                  <a:pt x="190577" y="2910793"/>
                  <a:pt x="139137" y="3057477"/>
                  <a:pt x="216977" y="2960176"/>
                </a:cubicBezTo>
                <a:cubicBezTo>
                  <a:pt x="302528" y="2853236"/>
                  <a:pt x="145725" y="2971513"/>
                  <a:pt x="278970" y="2882685"/>
                </a:cubicBezTo>
                <a:cubicBezTo>
                  <a:pt x="294468" y="2862020"/>
                  <a:pt x="308655" y="2840303"/>
                  <a:pt x="325465" y="2820691"/>
                </a:cubicBezTo>
                <a:cubicBezTo>
                  <a:pt x="359869" y="2780553"/>
                  <a:pt x="408396" y="2742994"/>
                  <a:pt x="449451" y="2712203"/>
                </a:cubicBezTo>
                <a:cubicBezTo>
                  <a:pt x="464352" y="2701027"/>
                  <a:pt x="479774" y="2690448"/>
                  <a:pt x="495946" y="2681207"/>
                </a:cubicBezTo>
                <a:cubicBezTo>
                  <a:pt x="516005" y="2669744"/>
                  <a:pt x="537880" y="2661673"/>
                  <a:pt x="557939" y="2650210"/>
                </a:cubicBezTo>
                <a:cubicBezTo>
                  <a:pt x="574111" y="2640968"/>
                  <a:pt x="587313" y="2626550"/>
                  <a:pt x="604434" y="2619213"/>
                </a:cubicBezTo>
                <a:cubicBezTo>
                  <a:pt x="624012" y="2610822"/>
                  <a:pt x="646220" y="2610451"/>
                  <a:pt x="666428" y="2603715"/>
                </a:cubicBezTo>
                <a:cubicBezTo>
                  <a:pt x="692820" y="2594918"/>
                  <a:pt x="718709" y="2584484"/>
                  <a:pt x="743919" y="2572719"/>
                </a:cubicBezTo>
                <a:cubicBezTo>
                  <a:pt x="796259" y="2548294"/>
                  <a:pt x="844107" y="2513492"/>
                  <a:pt x="898902" y="2495227"/>
                </a:cubicBezTo>
                <a:cubicBezTo>
                  <a:pt x="935064" y="2483173"/>
                  <a:pt x="992771" y="2464949"/>
                  <a:pt x="1022889" y="2448732"/>
                </a:cubicBezTo>
                <a:cubicBezTo>
                  <a:pt x="1194157" y="2356511"/>
                  <a:pt x="1094436" y="2401034"/>
                  <a:pt x="1208868" y="2324746"/>
                </a:cubicBezTo>
                <a:cubicBezTo>
                  <a:pt x="1233932" y="2308037"/>
                  <a:pt x="1260027" y="2292880"/>
                  <a:pt x="1286360" y="2278251"/>
                </a:cubicBezTo>
                <a:cubicBezTo>
                  <a:pt x="1306556" y="2267031"/>
                  <a:pt x="1329870" y="2261116"/>
                  <a:pt x="1348353" y="2247254"/>
                </a:cubicBezTo>
                <a:cubicBezTo>
                  <a:pt x="1371732" y="2229720"/>
                  <a:pt x="1389682" y="2205925"/>
                  <a:pt x="1410346" y="2185261"/>
                </a:cubicBezTo>
                <a:cubicBezTo>
                  <a:pt x="1428052" y="2114442"/>
                  <a:pt x="1420004" y="2127583"/>
                  <a:pt x="1456841" y="2061275"/>
                </a:cubicBezTo>
                <a:cubicBezTo>
                  <a:pt x="1486643" y="2007630"/>
                  <a:pt x="1551935" y="1913370"/>
                  <a:pt x="1565329" y="1859797"/>
                </a:cubicBezTo>
                <a:cubicBezTo>
                  <a:pt x="1584790" y="1781954"/>
                  <a:pt x="1574092" y="1818011"/>
                  <a:pt x="1596326" y="1751308"/>
                </a:cubicBezTo>
                <a:cubicBezTo>
                  <a:pt x="1591160" y="1735810"/>
                  <a:pt x="1584501" y="1720731"/>
                  <a:pt x="1580828" y="1704813"/>
                </a:cubicBezTo>
                <a:cubicBezTo>
                  <a:pt x="1568981" y="1653478"/>
                  <a:pt x="1579056" y="1593665"/>
                  <a:pt x="1549831" y="1549830"/>
                </a:cubicBezTo>
                <a:cubicBezTo>
                  <a:pt x="1539499" y="1534332"/>
                  <a:pt x="1527164" y="1519996"/>
                  <a:pt x="1518834" y="1503336"/>
                </a:cubicBezTo>
                <a:cubicBezTo>
                  <a:pt x="1503430" y="1472529"/>
                  <a:pt x="1464072" y="1361780"/>
                  <a:pt x="1456841" y="1332854"/>
                </a:cubicBezTo>
                <a:cubicBezTo>
                  <a:pt x="1451675" y="1312190"/>
                  <a:pt x="1445268" y="1291796"/>
                  <a:pt x="1441343" y="1270861"/>
                </a:cubicBezTo>
                <a:cubicBezTo>
                  <a:pt x="1429761" y="1209089"/>
                  <a:pt x="1410346" y="1084881"/>
                  <a:pt x="1410346" y="1084881"/>
                </a:cubicBezTo>
                <a:cubicBezTo>
                  <a:pt x="1415512" y="966061"/>
                  <a:pt x="1417662" y="847071"/>
                  <a:pt x="1425845" y="728420"/>
                </a:cubicBezTo>
                <a:cubicBezTo>
                  <a:pt x="1428453" y="690609"/>
                  <a:pt x="1471312" y="486608"/>
                  <a:pt x="1472339" y="480447"/>
                </a:cubicBezTo>
                <a:cubicBezTo>
                  <a:pt x="1483553" y="413168"/>
                  <a:pt x="1488898" y="374938"/>
                  <a:pt x="1503336" y="309966"/>
                </a:cubicBezTo>
                <a:cubicBezTo>
                  <a:pt x="1507957" y="289173"/>
                  <a:pt x="1506453" y="265306"/>
                  <a:pt x="1518834" y="247973"/>
                </a:cubicBezTo>
                <a:cubicBezTo>
                  <a:pt x="1533848" y="226954"/>
                  <a:pt x="1560163" y="216976"/>
                  <a:pt x="1580828" y="201478"/>
                </a:cubicBezTo>
                <a:cubicBezTo>
                  <a:pt x="1638100" y="115568"/>
                  <a:pt x="1579055" y="183521"/>
                  <a:pt x="1658319" y="139485"/>
                </a:cubicBezTo>
                <a:cubicBezTo>
                  <a:pt x="1690884" y="121393"/>
                  <a:pt x="1717988" y="94151"/>
                  <a:pt x="1751309" y="77491"/>
                </a:cubicBezTo>
                <a:cubicBezTo>
                  <a:pt x="1860959" y="22667"/>
                  <a:pt x="1815464" y="50220"/>
                  <a:pt x="1890794" y="0"/>
                </a:cubicBezTo>
                <a:cubicBezTo>
                  <a:pt x="2025113" y="5166"/>
                  <a:pt x="2159651" y="6250"/>
                  <a:pt x="2293750" y="15498"/>
                </a:cubicBezTo>
                <a:cubicBezTo>
                  <a:pt x="2310048" y="16622"/>
                  <a:pt x="2324537" y="26509"/>
                  <a:pt x="2340245" y="30997"/>
                </a:cubicBezTo>
                <a:cubicBezTo>
                  <a:pt x="2360726" y="36849"/>
                  <a:pt x="2381574" y="41329"/>
                  <a:pt x="2402238" y="46495"/>
                </a:cubicBezTo>
                <a:cubicBezTo>
                  <a:pt x="2515526" y="122019"/>
                  <a:pt x="2373070" y="29826"/>
                  <a:pt x="2510726" y="108488"/>
                </a:cubicBezTo>
                <a:cubicBezTo>
                  <a:pt x="2526898" y="117730"/>
                  <a:pt x="2541723" y="129153"/>
                  <a:pt x="2557221" y="139485"/>
                </a:cubicBezTo>
                <a:cubicBezTo>
                  <a:pt x="2572719" y="165315"/>
                  <a:pt x="2584112" y="194105"/>
                  <a:pt x="2603716" y="216976"/>
                </a:cubicBezTo>
                <a:cubicBezTo>
                  <a:pt x="2615838" y="231118"/>
                  <a:pt x="2637040" y="234802"/>
                  <a:pt x="2650211" y="247973"/>
                </a:cubicBezTo>
                <a:cubicBezTo>
                  <a:pt x="2668476" y="266238"/>
                  <a:pt x="2681208" y="289302"/>
                  <a:pt x="2696706" y="309966"/>
                </a:cubicBezTo>
                <a:cubicBezTo>
                  <a:pt x="2709047" y="359333"/>
                  <a:pt x="2719832" y="398292"/>
                  <a:pt x="2727702" y="449451"/>
                </a:cubicBezTo>
                <a:cubicBezTo>
                  <a:pt x="2734035" y="490617"/>
                  <a:pt x="2737310" y="532205"/>
                  <a:pt x="2743200" y="573437"/>
                </a:cubicBezTo>
                <a:cubicBezTo>
                  <a:pt x="2747644" y="604545"/>
                  <a:pt x="2753533" y="635430"/>
                  <a:pt x="2758699" y="666427"/>
                </a:cubicBezTo>
                <a:cubicBezTo>
                  <a:pt x="2753533" y="697424"/>
                  <a:pt x="2743200" y="727993"/>
                  <a:pt x="2743200" y="759417"/>
                </a:cubicBezTo>
                <a:cubicBezTo>
                  <a:pt x="2743200" y="909727"/>
                  <a:pt x="2762570" y="1154570"/>
                  <a:pt x="2774197" y="1317356"/>
                </a:cubicBezTo>
                <a:cubicBezTo>
                  <a:pt x="2768853" y="1360106"/>
                  <a:pt x="2767093" y="1440051"/>
                  <a:pt x="2743200" y="1487837"/>
                </a:cubicBezTo>
                <a:cubicBezTo>
                  <a:pt x="2734870" y="1504497"/>
                  <a:pt x="2723160" y="1519268"/>
                  <a:pt x="2712204" y="1534332"/>
                </a:cubicBezTo>
                <a:cubicBezTo>
                  <a:pt x="2681818" y="1576112"/>
                  <a:pt x="2650211" y="1616990"/>
                  <a:pt x="2619214" y="1658319"/>
                </a:cubicBezTo>
                <a:lnTo>
                  <a:pt x="2572719" y="1720312"/>
                </a:lnTo>
                <a:cubicBezTo>
                  <a:pt x="2505097" y="1923182"/>
                  <a:pt x="2523613" y="1831067"/>
                  <a:pt x="2557221" y="2200759"/>
                </a:cubicBezTo>
                <a:cubicBezTo>
                  <a:pt x="2561078" y="2243185"/>
                  <a:pt x="2558094" y="2294623"/>
                  <a:pt x="2588217" y="2324746"/>
                </a:cubicBezTo>
                <a:cubicBezTo>
                  <a:pt x="2636534" y="2373063"/>
                  <a:pt x="2640210" y="2366937"/>
                  <a:pt x="2665709" y="2433234"/>
                </a:cubicBezTo>
                <a:cubicBezTo>
                  <a:pt x="2682844" y="2477786"/>
                  <a:pt x="2716289" y="2630963"/>
                  <a:pt x="2774197" y="2665708"/>
                </a:cubicBezTo>
                <a:cubicBezTo>
                  <a:pt x="2800028" y="2681206"/>
                  <a:pt x="2826144" y="2696238"/>
                  <a:pt x="2851689" y="2712203"/>
                </a:cubicBezTo>
                <a:cubicBezTo>
                  <a:pt x="2867484" y="2722075"/>
                  <a:pt x="2881524" y="2734870"/>
                  <a:pt x="2898184" y="2743200"/>
                </a:cubicBezTo>
                <a:cubicBezTo>
                  <a:pt x="2912796" y="2750506"/>
                  <a:pt x="2929663" y="2752263"/>
                  <a:pt x="2944678" y="2758698"/>
                </a:cubicBezTo>
                <a:cubicBezTo>
                  <a:pt x="2965914" y="2767799"/>
                  <a:pt x="2985559" y="2780312"/>
                  <a:pt x="3006672" y="2789695"/>
                </a:cubicBezTo>
                <a:cubicBezTo>
                  <a:pt x="3032094" y="2800994"/>
                  <a:pt x="3058114" y="2810923"/>
                  <a:pt x="3084163" y="2820691"/>
                </a:cubicBezTo>
                <a:cubicBezTo>
                  <a:pt x="3099460" y="2826427"/>
                  <a:pt x="3116046" y="2828884"/>
                  <a:pt x="3130658" y="2836190"/>
                </a:cubicBezTo>
                <a:cubicBezTo>
                  <a:pt x="3250834" y="2896278"/>
                  <a:pt x="3106781" y="2843728"/>
                  <a:pt x="3223648" y="2882685"/>
                </a:cubicBezTo>
                <a:cubicBezTo>
                  <a:pt x="3326554" y="2959865"/>
                  <a:pt x="3267376" y="2910915"/>
                  <a:pt x="3394129" y="3037668"/>
                </a:cubicBezTo>
                <a:cubicBezTo>
                  <a:pt x="3434246" y="3077785"/>
                  <a:pt x="3484078" y="3121538"/>
                  <a:pt x="3502617" y="3177152"/>
                </a:cubicBezTo>
                <a:cubicBezTo>
                  <a:pt x="3549641" y="3318217"/>
                  <a:pt x="3477513" y="3095434"/>
                  <a:pt x="3533614" y="3301139"/>
                </a:cubicBezTo>
                <a:cubicBezTo>
                  <a:pt x="3542211" y="3332661"/>
                  <a:pt x="3556687" y="3362431"/>
                  <a:pt x="3564611" y="3394129"/>
                </a:cubicBezTo>
                <a:cubicBezTo>
                  <a:pt x="3569777" y="3414793"/>
                  <a:pt x="3573988" y="3435720"/>
                  <a:pt x="3580109" y="3456122"/>
                </a:cubicBezTo>
                <a:cubicBezTo>
                  <a:pt x="3589498" y="3487417"/>
                  <a:pt x="3600774" y="3518115"/>
                  <a:pt x="3611106" y="3549112"/>
                </a:cubicBezTo>
                <a:lnTo>
                  <a:pt x="3626604" y="3595607"/>
                </a:lnTo>
                <a:cubicBezTo>
                  <a:pt x="3631770" y="3611105"/>
                  <a:pt x="3639416" y="3625988"/>
                  <a:pt x="3642102" y="3642102"/>
                </a:cubicBezTo>
                <a:lnTo>
                  <a:pt x="3657600" y="3735091"/>
                </a:lnTo>
                <a:cubicBezTo>
                  <a:pt x="3662766" y="3828081"/>
                  <a:pt x="3665031" y="3921278"/>
                  <a:pt x="3673099" y="4014061"/>
                </a:cubicBezTo>
                <a:cubicBezTo>
                  <a:pt x="3677263" y="4061944"/>
                  <a:pt x="3694751" y="4106828"/>
                  <a:pt x="3704095" y="4153546"/>
                </a:cubicBezTo>
                <a:cubicBezTo>
                  <a:pt x="3710258" y="4184360"/>
                  <a:pt x="3711972" y="4216050"/>
                  <a:pt x="3719594" y="4246536"/>
                </a:cubicBezTo>
                <a:cubicBezTo>
                  <a:pt x="3727518" y="4278233"/>
                  <a:pt x="3750590" y="4339525"/>
                  <a:pt x="3750590" y="4339525"/>
                </a:cubicBezTo>
                <a:cubicBezTo>
                  <a:pt x="3755756" y="4380854"/>
                  <a:pt x="3757362" y="4422786"/>
                  <a:pt x="3766089" y="4463512"/>
                </a:cubicBezTo>
                <a:cubicBezTo>
                  <a:pt x="3772935" y="4495460"/>
                  <a:pt x="3791713" y="4524273"/>
                  <a:pt x="3797085" y="4556502"/>
                </a:cubicBezTo>
                <a:cubicBezTo>
                  <a:pt x="3802251" y="4587498"/>
                  <a:pt x="3805767" y="4618815"/>
                  <a:pt x="3812584" y="4649491"/>
                </a:cubicBezTo>
                <a:cubicBezTo>
                  <a:pt x="3816128" y="4665439"/>
                  <a:pt x="3823594" y="4680278"/>
                  <a:pt x="3828082" y="4695986"/>
                </a:cubicBezTo>
                <a:cubicBezTo>
                  <a:pt x="3833934" y="4716467"/>
                  <a:pt x="3837728" y="4737499"/>
                  <a:pt x="3843580" y="4757980"/>
                </a:cubicBezTo>
                <a:cubicBezTo>
                  <a:pt x="3848068" y="4773688"/>
                  <a:pt x="3855874" y="4788456"/>
                  <a:pt x="3859078" y="4804475"/>
                </a:cubicBezTo>
                <a:cubicBezTo>
                  <a:pt x="3871404" y="4866103"/>
                  <a:pt x="3890075" y="4990454"/>
                  <a:pt x="3890075" y="4990454"/>
                </a:cubicBezTo>
                <a:cubicBezTo>
                  <a:pt x="3884909" y="5078278"/>
                  <a:pt x="3874577" y="5165950"/>
                  <a:pt x="3874577" y="5253925"/>
                </a:cubicBezTo>
                <a:cubicBezTo>
                  <a:pt x="3874577" y="5291330"/>
                  <a:pt x="3893343" y="5341222"/>
                  <a:pt x="3905573" y="5377912"/>
                </a:cubicBezTo>
                <a:cubicBezTo>
                  <a:pt x="3900407" y="5450237"/>
                  <a:pt x="3901384" y="5523266"/>
                  <a:pt x="3890075" y="5594888"/>
                </a:cubicBezTo>
                <a:cubicBezTo>
                  <a:pt x="3880888" y="5653073"/>
                  <a:pt x="3837663" y="5699713"/>
                  <a:pt x="3812584" y="5749871"/>
                </a:cubicBezTo>
                <a:cubicBezTo>
                  <a:pt x="3800142" y="5774754"/>
                  <a:pt x="3794029" y="5802480"/>
                  <a:pt x="3781587" y="5827363"/>
                </a:cubicBezTo>
                <a:cubicBezTo>
                  <a:pt x="3773510" y="5843516"/>
                  <a:pt x="3710112" y="5930837"/>
                  <a:pt x="3704095" y="5935851"/>
                </a:cubicBezTo>
                <a:cubicBezTo>
                  <a:pt x="3691545" y="5946309"/>
                  <a:pt x="3672212" y="5944043"/>
                  <a:pt x="3657600" y="5951349"/>
                </a:cubicBezTo>
                <a:cubicBezTo>
                  <a:pt x="3540036" y="6010131"/>
                  <a:pt x="3622592" y="5984065"/>
                  <a:pt x="3518116" y="6028841"/>
                </a:cubicBezTo>
                <a:cubicBezTo>
                  <a:pt x="3503100" y="6035276"/>
                  <a:pt x="3487850" y="6042466"/>
                  <a:pt x="3471621" y="6044339"/>
                </a:cubicBezTo>
                <a:cubicBezTo>
                  <a:pt x="3353138" y="6058010"/>
                  <a:pt x="3233967" y="6064853"/>
                  <a:pt x="3115160" y="6075336"/>
                </a:cubicBezTo>
                <a:cubicBezTo>
                  <a:pt x="3058319" y="6080351"/>
                  <a:pt x="3000963" y="6081453"/>
                  <a:pt x="2944678" y="6090834"/>
                </a:cubicBezTo>
                <a:lnTo>
                  <a:pt x="2851689" y="6106332"/>
                </a:lnTo>
                <a:cubicBezTo>
                  <a:pt x="2831024" y="6116664"/>
                  <a:pt x="2811146" y="6128748"/>
                  <a:pt x="2789695" y="6137329"/>
                </a:cubicBezTo>
                <a:cubicBezTo>
                  <a:pt x="2759359" y="6149463"/>
                  <a:pt x="2728744" y="6161917"/>
                  <a:pt x="2696706" y="6168325"/>
                </a:cubicBezTo>
                <a:cubicBezTo>
                  <a:pt x="2459958" y="6215676"/>
                  <a:pt x="2686451" y="6173881"/>
                  <a:pt x="2154265" y="6214820"/>
                </a:cubicBezTo>
                <a:lnTo>
                  <a:pt x="1952787" y="6230319"/>
                </a:lnTo>
                <a:cubicBezTo>
                  <a:pt x="1864963" y="6225153"/>
                  <a:pt x="1776988" y="6222126"/>
                  <a:pt x="1689316" y="6214820"/>
                </a:cubicBezTo>
                <a:cubicBezTo>
                  <a:pt x="1652912" y="6211786"/>
                  <a:pt x="1617177" y="6202957"/>
                  <a:pt x="1580828" y="6199322"/>
                </a:cubicBezTo>
                <a:cubicBezTo>
                  <a:pt x="1462151" y="6187454"/>
                  <a:pt x="1342013" y="6187932"/>
                  <a:pt x="1224367" y="6168325"/>
                </a:cubicBezTo>
                <a:cubicBezTo>
                  <a:pt x="1193370" y="6163159"/>
                  <a:pt x="1162191" y="6158990"/>
                  <a:pt x="1131377" y="6152827"/>
                </a:cubicBezTo>
                <a:cubicBezTo>
                  <a:pt x="937347" y="6114022"/>
                  <a:pt x="1221957" y="6162430"/>
                  <a:pt x="991892" y="6121830"/>
                </a:cubicBezTo>
                <a:lnTo>
                  <a:pt x="805912" y="6090834"/>
                </a:lnTo>
                <a:cubicBezTo>
                  <a:pt x="774916" y="6085668"/>
                  <a:pt x="743737" y="6081499"/>
                  <a:pt x="712923" y="6075336"/>
                </a:cubicBezTo>
                <a:cubicBezTo>
                  <a:pt x="537052" y="6040162"/>
                  <a:pt x="609050" y="6057117"/>
                  <a:pt x="495946" y="6028841"/>
                </a:cubicBezTo>
                <a:cubicBezTo>
                  <a:pt x="308585" y="5935159"/>
                  <a:pt x="540820" y="6054482"/>
                  <a:pt x="387458" y="5966847"/>
                </a:cubicBezTo>
                <a:cubicBezTo>
                  <a:pt x="367399" y="5955385"/>
                  <a:pt x="345524" y="5947313"/>
                  <a:pt x="325465" y="5935851"/>
                </a:cubicBezTo>
                <a:cubicBezTo>
                  <a:pt x="309292" y="5926610"/>
                  <a:pt x="296411" y="5911394"/>
                  <a:pt x="278970" y="5904854"/>
                </a:cubicBezTo>
                <a:cubicBezTo>
                  <a:pt x="254305" y="5895605"/>
                  <a:pt x="227309" y="5894522"/>
                  <a:pt x="201478" y="5889356"/>
                </a:cubicBezTo>
                <a:cubicBezTo>
                  <a:pt x="185980" y="5879024"/>
                  <a:pt x="171156" y="5867600"/>
                  <a:pt x="154984" y="5858359"/>
                </a:cubicBezTo>
                <a:cubicBezTo>
                  <a:pt x="134924" y="5846896"/>
                  <a:pt x="110739" y="5842154"/>
                  <a:pt x="92990" y="5827363"/>
                </a:cubicBezTo>
                <a:cubicBezTo>
                  <a:pt x="78681" y="5815439"/>
                  <a:pt x="73170" y="5795769"/>
                  <a:pt x="61994" y="5780868"/>
                </a:cubicBezTo>
                <a:cubicBezTo>
                  <a:pt x="57610" y="5775023"/>
                  <a:pt x="87824" y="5780868"/>
                  <a:pt x="92990" y="5780868"/>
                </a:cubicBezTo>
                <a:close/>
              </a:path>
            </a:pathLst>
          </a:custGeom>
          <a:solidFill>
            <a:srgbClr val="6CB9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FBBB1C9-4794-0B84-1778-21EECE779EE3}"/>
              </a:ext>
            </a:extLst>
          </p:cNvPr>
          <p:cNvSpPr txBox="1"/>
          <p:nvPr/>
        </p:nvSpPr>
        <p:spPr>
          <a:xfrm>
            <a:off x="13810277" y="6181699"/>
            <a:ext cx="4289957" cy="523220"/>
          </a:xfrm>
          <a:prstGeom prst="rect">
            <a:avLst/>
          </a:prstGeom>
          <a:noFill/>
        </p:spPr>
        <p:txBody>
          <a:bodyPr wrap="none" rtlCol="0">
            <a:spAutoFit/>
          </a:bodyPr>
          <a:lstStyle/>
          <a:p>
            <a:r>
              <a:rPr lang="en-US" sz="2800" dirty="0">
                <a:latin typeface="Agency FB" panose="020B0503020202020204" pitchFamily="34" charset="0"/>
              </a:rPr>
              <a:t>This is a case study </a:t>
            </a:r>
            <a:r>
              <a:rPr lang="en-US" sz="2800" b="1" dirty="0">
                <a:latin typeface="Agency FB" panose="020B0503020202020204" pitchFamily="34" charset="0"/>
              </a:rPr>
              <a:t>by</a:t>
            </a:r>
            <a:r>
              <a:rPr lang="en-US" sz="2800" dirty="0">
                <a:latin typeface="Agency FB" panose="020B0503020202020204" pitchFamily="34" charset="0"/>
              </a:rPr>
              <a:t> Aman Rajput.</a:t>
            </a:r>
            <a:endParaRPr lang="en-IN" sz="2800" b="1" dirty="0">
              <a:latin typeface="Agency FB" panose="020B0503020202020204" pitchFamily="34" charset="0"/>
            </a:endParaRPr>
          </a:p>
        </p:txBody>
      </p:sp>
      <p:pic>
        <p:nvPicPr>
          <p:cNvPr id="8" name="Picture 7">
            <a:extLst>
              <a:ext uri="{FF2B5EF4-FFF2-40B4-BE49-F238E27FC236}">
                <a16:creationId xmlns:a16="http://schemas.microsoft.com/office/drawing/2014/main" id="{E4441A33-6878-FA7D-63C3-21581B6C23B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125" b="99375" l="10000" r="90000">
                        <a14:foregroundMark x1="49236" y1="8229" x2="49236" y2="8229"/>
                        <a14:foregroundMark x1="46528" y1="94063" x2="46528" y2="94063"/>
                        <a14:foregroundMark x1="44444" y1="99375" x2="44444" y2="99375"/>
                        <a14:backgroundMark x1="62153" y1="95104" x2="62153" y2="95104"/>
                      </a14:backgroundRemoval>
                    </a14:imgEffect>
                  </a14:imgLayer>
                </a14:imgProps>
              </a:ext>
              <a:ext uri="{28A0092B-C50C-407E-A947-70E740481C1C}">
                <a14:useLocalDpi xmlns:a14="http://schemas.microsoft.com/office/drawing/2010/main" val="0"/>
              </a:ext>
            </a:extLst>
          </a:blip>
          <a:stretch>
            <a:fillRect/>
          </a:stretch>
        </p:blipFill>
        <p:spPr>
          <a:xfrm>
            <a:off x="-885825" y="387350"/>
            <a:ext cx="13963650" cy="9309100"/>
          </a:xfrm>
          <a:prstGeom prst="rect">
            <a:avLst/>
          </a:prstGeom>
        </p:spPr>
      </p:pic>
      <p:sp>
        <p:nvSpPr>
          <p:cNvPr id="2" name="TextBox 1">
            <a:extLst>
              <a:ext uri="{FF2B5EF4-FFF2-40B4-BE49-F238E27FC236}">
                <a16:creationId xmlns:a16="http://schemas.microsoft.com/office/drawing/2014/main" id="{1FC8B942-7E27-2FF8-BC58-86C89BA23BD3}"/>
              </a:ext>
            </a:extLst>
          </p:cNvPr>
          <p:cNvSpPr txBox="1"/>
          <p:nvPr/>
        </p:nvSpPr>
        <p:spPr>
          <a:xfrm>
            <a:off x="524413" y="300390"/>
            <a:ext cx="2585964" cy="830997"/>
          </a:xfrm>
          <a:prstGeom prst="rect">
            <a:avLst/>
          </a:prstGeom>
          <a:noFill/>
        </p:spPr>
        <p:txBody>
          <a:bodyPr wrap="none" rtlCol="0">
            <a:spAutoFit/>
          </a:bodyPr>
          <a:lstStyle/>
          <a:p>
            <a:r>
              <a:rPr lang="en-IN" sz="4800" spc="300" dirty="0">
                <a:solidFill>
                  <a:schemeClr val="bg1"/>
                </a:solidFill>
                <a:latin typeface="Harlow Solid Italic" panose="04030604020F02020D02" pitchFamily="82" charset="0"/>
              </a:rPr>
              <a:t>Problem</a:t>
            </a:r>
          </a:p>
        </p:txBody>
      </p:sp>
      <p:sp>
        <p:nvSpPr>
          <p:cNvPr id="4" name="TextBox 3">
            <a:extLst>
              <a:ext uri="{FF2B5EF4-FFF2-40B4-BE49-F238E27FC236}">
                <a16:creationId xmlns:a16="http://schemas.microsoft.com/office/drawing/2014/main" id="{E1C108E1-7907-91DE-B54C-D22850D1B693}"/>
              </a:ext>
            </a:extLst>
          </p:cNvPr>
          <p:cNvSpPr txBox="1"/>
          <p:nvPr/>
        </p:nvSpPr>
        <p:spPr>
          <a:xfrm>
            <a:off x="524413" y="1219503"/>
            <a:ext cx="3820744" cy="923330"/>
          </a:xfrm>
          <a:prstGeom prst="rect">
            <a:avLst/>
          </a:prstGeom>
          <a:noFill/>
        </p:spPr>
        <p:txBody>
          <a:bodyPr wrap="square" rtlCol="0">
            <a:spAutoFit/>
          </a:bodyPr>
          <a:lstStyle/>
          <a:p>
            <a:r>
              <a:rPr lang="en-US" dirty="0">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rPr>
              <a:t>Traditional GPU markets (gaming, graphics) were saturating</a:t>
            </a:r>
            <a:endParaRPr lang="en-IN" sz="7200" spc="300" dirty="0">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9" name="TextBox 8">
            <a:extLst>
              <a:ext uri="{FF2B5EF4-FFF2-40B4-BE49-F238E27FC236}">
                <a16:creationId xmlns:a16="http://schemas.microsoft.com/office/drawing/2014/main" id="{71352034-D220-DAEE-264C-8E0800DC9669}"/>
              </a:ext>
            </a:extLst>
          </p:cNvPr>
          <p:cNvSpPr txBox="1"/>
          <p:nvPr/>
        </p:nvSpPr>
        <p:spPr>
          <a:xfrm>
            <a:off x="8557090" y="305762"/>
            <a:ext cx="3466013" cy="830997"/>
          </a:xfrm>
          <a:prstGeom prst="rect">
            <a:avLst/>
          </a:prstGeom>
          <a:noFill/>
        </p:spPr>
        <p:txBody>
          <a:bodyPr wrap="none" rtlCol="0">
            <a:spAutoFit/>
          </a:bodyPr>
          <a:lstStyle>
            <a:defPPr>
              <a:defRPr lang="en-US"/>
            </a:defPPr>
            <a:lvl1pPr>
              <a:defRPr sz="7200" spc="300">
                <a:solidFill>
                  <a:schemeClr val="bg1"/>
                </a:solidFill>
                <a:latin typeface="Harlow Solid Italic" panose="04030604020F02020D02" pitchFamily="82" charset="0"/>
              </a:defRPr>
            </a:lvl1pPr>
          </a:lstStyle>
          <a:p>
            <a:r>
              <a:rPr lang="en-IN" sz="4800" dirty="0"/>
              <a:t>Opportunity</a:t>
            </a:r>
          </a:p>
        </p:txBody>
      </p:sp>
      <p:sp>
        <p:nvSpPr>
          <p:cNvPr id="12" name="TextBox 11">
            <a:extLst>
              <a:ext uri="{FF2B5EF4-FFF2-40B4-BE49-F238E27FC236}">
                <a16:creationId xmlns:a16="http://schemas.microsoft.com/office/drawing/2014/main" id="{2D8E458D-EE4E-BE99-8731-330EBB306207}"/>
              </a:ext>
            </a:extLst>
          </p:cNvPr>
          <p:cNvSpPr txBox="1"/>
          <p:nvPr/>
        </p:nvSpPr>
        <p:spPr>
          <a:xfrm>
            <a:off x="7483236" y="1222017"/>
            <a:ext cx="4539867" cy="1200329"/>
          </a:xfrm>
          <a:prstGeom prst="rect">
            <a:avLst/>
          </a:prstGeom>
          <a:noFill/>
        </p:spPr>
        <p:txBody>
          <a:bodyPr wrap="square" rtlCol="0">
            <a:spAutoFit/>
          </a:bodyPr>
          <a:lstStyle>
            <a:defPPr>
              <a:defRPr lang="en-US"/>
            </a:defPPr>
            <a:lvl1pPr>
              <a:defRPr>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defRPr>
            </a:lvl1pPr>
          </a:lstStyle>
          <a:p>
            <a:pPr algn="r"/>
            <a:r>
              <a:rPr lang="en-US" dirty="0"/>
              <a:t>Surge in demand for AI computing, data centers, cloud services, and autonomous systems created a goldmine</a:t>
            </a:r>
            <a:endParaRPr lang="en-IN" dirty="0"/>
          </a:p>
        </p:txBody>
      </p:sp>
      <p:sp>
        <p:nvSpPr>
          <p:cNvPr id="16" name="TextBox 15">
            <a:extLst>
              <a:ext uri="{FF2B5EF4-FFF2-40B4-BE49-F238E27FC236}">
                <a16:creationId xmlns:a16="http://schemas.microsoft.com/office/drawing/2014/main" id="{BE2E5E34-D8AD-16DD-9003-8DB1CD54AF3C}"/>
              </a:ext>
            </a:extLst>
          </p:cNvPr>
          <p:cNvSpPr txBox="1"/>
          <p:nvPr/>
        </p:nvSpPr>
        <p:spPr>
          <a:xfrm>
            <a:off x="438419" y="5192115"/>
            <a:ext cx="3820744" cy="1200329"/>
          </a:xfrm>
          <a:prstGeom prst="rect">
            <a:avLst/>
          </a:prstGeom>
          <a:noFill/>
        </p:spPr>
        <p:txBody>
          <a:bodyPr wrap="square" rtlCol="0">
            <a:spAutoFit/>
          </a:bodyPr>
          <a:lstStyle>
            <a:defPPr>
              <a:defRPr lang="en-US"/>
            </a:defPPr>
            <a:lvl1pPr>
              <a:defRPr>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defRPr>
            </a:lvl1pPr>
          </a:lstStyle>
          <a:p>
            <a:r>
              <a:rPr lang="en-US" dirty="0"/>
              <a:t>NVIDIA is not a chip company. It’s a software company disguised as hardware</a:t>
            </a:r>
            <a:endParaRPr lang="en-IN" dirty="0"/>
          </a:p>
        </p:txBody>
      </p:sp>
      <p:sp>
        <p:nvSpPr>
          <p:cNvPr id="17" name="TextBox 16">
            <a:extLst>
              <a:ext uri="{FF2B5EF4-FFF2-40B4-BE49-F238E27FC236}">
                <a16:creationId xmlns:a16="http://schemas.microsoft.com/office/drawing/2014/main" id="{5E703FA2-64BC-4EF5-DD1D-9E66FCE8ABFA}"/>
              </a:ext>
            </a:extLst>
          </p:cNvPr>
          <p:cNvSpPr txBox="1"/>
          <p:nvPr/>
        </p:nvSpPr>
        <p:spPr>
          <a:xfrm>
            <a:off x="8202359" y="5192115"/>
            <a:ext cx="3820744" cy="923330"/>
          </a:xfrm>
          <a:prstGeom prst="rect">
            <a:avLst/>
          </a:prstGeom>
          <a:noFill/>
        </p:spPr>
        <p:txBody>
          <a:bodyPr wrap="square" rtlCol="0">
            <a:spAutoFit/>
          </a:bodyPr>
          <a:lstStyle>
            <a:defPPr>
              <a:defRPr lang="en-US"/>
            </a:defPPr>
            <a:lvl1pPr>
              <a:defRPr>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defRPr>
            </a:lvl1pPr>
          </a:lstStyle>
          <a:p>
            <a:pPr algn="r"/>
            <a:r>
              <a:rPr lang="en-US" dirty="0"/>
              <a:t>NVIDIA’s explosive growth is powered by scarcity economics — not demand</a:t>
            </a:r>
            <a:endParaRPr lang="en-IN" dirty="0"/>
          </a:p>
        </p:txBody>
      </p:sp>
      <p:sp>
        <p:nvSpPr>
          <p:cNvPr id="18" name="TextBox 17">
            <a:extLst>
              <a:ext uri="{FF2B5EF4-FFF2-40B4-BE49-F238E27FC236}">
                <a16:creationId xmlns:a16="http://schemas.microsoft.com/office/drawing/2014/main" id="{DBB73EFF-0CA8-0EDF-C795-BE74481A0266}"/>
              </a:ext>
            </a:extLst>
          </p:cNvPr>
          <p:cNvSpPr txBox="1"/>
          <p:nvPr/>
        </p:nvSpPr>
        <p:spPr>
          <a:xfrm>
            <a:off x="438419" y="3646311"/>
            <a:ext cx="3328155" cy="1261884"/>
          </a:xfrm>
          <a:prstGeom prst="rect">
            <a:avLst/>
          </a:prstGeom>
          <a:noFill/>
        </p:spPr>
        <p:txBody>
          <a:bodyPr wrap="none" rtlCol="0">
            <a:spAutoFit/>
          </a:bodyPr>
          <a:lstStyle/>
          <a:p>
            <a:pPr algn="ctr"/>
            <a:r>
              <a:rPr lang="en-IN" sz="4800" spc="300" dirty="0">
                <a:solidFill>
                  <a:schemeClr val="bg1"/>
                </a:solidFill>
                <a:latin typeface="Harlow Solid Italic" panose="04030604020F02020D02" pitchFamily="82" charset="0"/>
              </a:rPr>
              <a:t>Hypothesis</a:t>
            </a:r>
          </a:p>
          <a:p>
            <a:pPr algn="ctr"/>
            <a:r>
              <a:rPr lang="en-IN" sz="2800" spc="300" dirty="0">
                <a:solidFill>
                  <a:schemeClr val="bg1"/>
                </a:solidFill>
                <a:latin typeface="Harlow Solid Italic" panose="04030604020F02020D02" pitchFamily="82" charset="0"/>
              </a:rPr>
              <a:t>H1</a:t>
            </a:r>
            <a:endParaRPr lang="en-IN" sz="4800" spc="300" dirty="0">
              <a:solidFill>
                <a:schemeClr val="bg1"/>
              </a:solidFill>
              <a:latin typeface="Harlow Solid Italic" panose="04030604020F02020D02" pitchFamily="82" charset="0"/>
            </a:endParaRPr>
          </a:p>
        </p:txBody>
      </p:sp>
      <p:sp>
        <p:nvSpPr>
          <p:cNvPr id="19" name="TextBox 18">
            <a:extLst>
              <a:ext uri="{FF2B5EF4-FFF2-40B4-BE49-F238E27FC236}">
                <a16:creationId xmlns:a16="http://schemas.microsoft.com/office/drawing/2014/main" id="{2F1BE0F0-CE6D-FAB7-6A86-5870F4DF0B55}"/>
              </a:ext>
            </a:extLst>
          </p:cNvPr>
          <p:cNvSpPr txBox="1"/>
          <p:nvPr/>
        </p:nvSpPr>
        <p:spPr>
          <a:xfrm>
            <a:off x="8863845" y="3646311"/>
            <a:ext cx="3328155" cy="1261884"/>
          </a:xfrm>
          <a:prstGeom prst="rect">
            <a:avLst/>
          </a:prstGeom>
          <a:noFill/>
        </p:spPr>
        <p:txBody>
          <a:bodyPr wrap="none" rtlCol="0">
            <a:spAutoFit/>
          </a:bodyPr>
          <a:lstStyle/>
          <a:p>
            <a:pPr algn="ctr"/>
            <a:r>
              <a:rPr lang="en-IN" sz="4800" spc="300" dirty="0">
                <a:solidFill>
                  <a:schemeClr val="bg1"/>
                </a:solidFill>
                <a:latin typeface="Harlow Solid Italic" panose="04030604020F02020D02" pitchFamily="82" charset="0"/>
              </a:rPr>
              <a:t>Hypothesis</a:t>
            </a:r>
          </a:p>
          <a:p>
            <a:pPr algn="ctr"/>
            <a:r>
              <a:rPr lang="en-IN" sz="2800" spc="300" dirty="0">
                <a:solidFill>
                  <a:schemeClr val="bg1"/>
                </a:solidFill>
                <a:latin typeface="Harlow Solid Italic" panose="04030604020F02020D02" pitchFamily="82" charset="0"/>
              </a:rPr>
              <a:t>H2</a:t>
            </a:r>
          </a:p>
        </p:txBody>
      </p:sp>
    </p:spTree>
    <p:extLst>
      <p:ext uri="{BB962C8B-B14F-4D97-AF65-F5344CB8AC3E}">
        <p14:creationId xmlns:p14="http://schemas.microsoft.com/office/powerpoint/2010/main" val="3434813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E0DB75-20B3-2F42-8BB9-FD14C359A3C9}"/>
              </a:ext>
            </a:extLst>
          </p:cNvPr>
          <p:cNvSpPr txBox="1"/>
          <p:nvPr/>
        </p:nvSpPr>
        <p:spPr>
          <a:xfrm>
            <a:off x="7296539" y="1720840"/>
            <a:ext cx="4274197" cy="3416320"/>
          </a:xfrm>
          <a:prstGeom prst="rect">
            <a:avLst/>
          </a:prstGeom>
          <a:noFill/>
        </p:spPr>
        <p:txBody>
          <a:bodyPr wrap="square">
            <a:spAutoFit/>
          </a:bodyPr>
          <a:lstStyle/>
          <a:p>
            <a:pPr algn="just"/>
            <a:r>
              <a:rPr lang="en-US" sz="3600" b="0" i="0" u="none" strike="noStrike" dirty="0">
                <a:effectLst/>
                <a:latin typeface="Centaur" panose="02030504050205020304" pitchFamily="18" charset="0"/>
              </a:rPr>
              <a:t>How did a gaming </a:t>
            </a:r>
            <a:r>
              <a:rPr lang="en-US" sz="3600" i="1" u="none" strike="noStrike" dirty="0">
                <a:solidFill>
                  <a:srgbClr val="6CB930"/>
                </a:solidFill>
                <a:effectLst/>
                <a:latin typeface="Centaur" panose="02030504050205020304" pitchFamily="18" charset="0"/>
              </a:rPr>
              <a:t>GPU </a:t>
            </a:r>
            <a:r>
              <a:rPr lang="en-US" sz="3600" b="0" i="0" u="none" strike="noStrike" dirty="0">
                <a:effectLst/>
                <a:latin typeface="Centaur" panose="02030504050205020304" pitchFamily="18" charset="0"/>
              </a:rPr>
              <a:t> company become the most valuable chipmaker in the world — and the core engine behind AI like ChatGPT?</a:t>
            </a:r>
            <a:endParaRPr lang="en-IN" sz="3600" dirty="0">
              <a:latin typeface="Centaur" panose="02030504050205020304" pitchFamily="18" charset="0"/>
            </a:endParaRPr>
          </a:p>
        </p:txBody>
      </p:sp>
      <p:sp>
        <p:nvSpPr>
          <p:cNvPr id="4" name="TextBox 3">
            <a:extLst>
              <a:ext uri="{FF2B5EF4-FFF2-40B4-BE49-F238E27FC236}">
                <a16:creationId xmlns:a16="http://schemas.microsoft.com/office/drawing/2014/main" id="{8577C7D6-418E-631C-A35F-27BE68738B49}"/>
              </a:ext>
            </a:extLst>
          </p:cNvPr>
          <p:cNvSpPr txBox="1"/>
          <p:nvPr/>
        </p:nvSpPr>
        <p:spPr>
          <a:xfrm>
            <a:off x="621264" y="1744070"/>
            <a:ext cx="3328155" cy="1261884"/>
          </a:xfrm>
          <a:prstGeom prst="rect">
            <a:avLst/>
          </a:prstGeom>
          <a:noFill/>
        </p:spPr>
        <p:txBody>
          <a:bodyPr wrap="none" rtlCol="0">
            <a:spAutoFit/>
          </a:bodyPr>
          <a:lstStyle/>
          <a:p>
            <a:pPr algn="ctr"/>
            <a:r>
              <a:rPr lang="en-IN" sz="4800" spc="300" dirty="0">
                <a:latin typeface="Harlow Solid Italic" panose="04030604020F02020D02" pitchFamily="82" charset="0"/>
              </a:rPr>
              <a:t>Hypothesis</a:t>
            </a:r>
          </a:p>
          <a:p>
            <a:pPr algn="ctr"/>
            <a:r>
              <a:rPr lang="en-IN" sz="2800" spc="300" dirty="0">
                <a:latin typeface="Harlow Solid Italic" panose="04030604020F02020D02" pitchFamily="82" charset="0"/>
              </a:rPr>
              <a:t>H1</a:t>
            </a:r>
            <a:endParaRPr lang="en-IN" sz="4800" spc="300" dirty="0">
              <a:latin typeface="Harlow Solid Italic" panose="04030604020F02020D02" pitchFamily="82" charset="0"/>
            </a:endParaRPr>
          </a:p>
        </p:txBody>
      </p:sp>
      <p:sp>
        <p:nvSpPr>
          <p:cNvPr id="6" name="TextBox 5">
            <a:extLst>
              <a:ext uri="{FF2B5EF4-FFF2-40B4-BE49-F238E27FC236}">
                <a16:creationId xmlns:a16="http://schemas.microsoft.com/office/drawing/2014/main" id="{9938B27F-84E7-0D05-4AF9-C9B048619330}"/>
              </a:ext>
            </a:extLst>
          </p:cNvPr>
          <p:cNvSpPr txBox="1"/>
          <p:nvPr/>
        </p:nvSpPr>
        <p:spPr>
          <a:xfrm>
            <a:off x="498116" y="3852047"/>
            <a:ext cx="3574450" cy="1200329"/>
          </a:xfrm>
          <a:prstGeom prst="rect">
            <a:avLst/>
          </a:prstGeom>
          <a:noFill/>
        </p:spPr>
        <p:txBody>
          <a:bodyPr wrap="square" rtlCol="0">
            <a:spAutoFit/>
          </a:bodyPr>
          <a:lstStyle>
            <a:defPPr>
              <a:defRPr lang="en-US"/>
            </a:defPPr>
            <a:lvl1pPr>
              <a:defRPr>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defRPr>
            </a:lvl1pPr>
          </a:lstStyle>
          <a:p>
            <a:r>
              <a:rPr lang="en-US" dirty="0">
                <a:solidFill>
                  <a:schemeClr val="tx1"/>
                </a:solidFill>
              </a:rPr>
              <a:t>NVIDIA is not a chip company. It’s a software company disguised as hardware</a:t>
            </a:r>
            <a:endParaRPr lang="en-IN" dirty="0">
              <a:solidFill>
                <a:schemeClr val="tx1"/>
              </a:solidFill>
            </a:endParaRPr>
          </a:p>
        </p:txBody>
      </p:sp>
      <p:pic>
        <p:nvPicPr>
          <p:cNvPr id="7" name="Picture 6">
            <a:extLst>
              <a:ext uri="{FF2B5EF4-FFF2-40B4-BE49-F238E27FC236}">
                <a16:creationId xmlns:a16="http://schemas.microsoft.com/office/drawing/2014/main" id="{8706D51A-33AF-815D-29C0-FF250880298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125" b="99375" l="10000" r="90000">
                        <a14:foregroundMark x1="49236" y1="8229" x2="49236" y2="8229"/>
                        <a14:foregroundMark x1="46528" y1="94063" x2="46528" y2="94063"/>
                        <a14:foregroundMark x1="44444" y1="99375" x2="44444" y2="99375"/>
                        <a14:backgroundMark x1="62153" y1="95104" x2="62153" y2="95104"/>
                      </a14:backgroundRemoval>
                    </a14:imgEffect>
                  </a14:imgLayer>
                </a14:imgProps>
              </a:ext>
              <a:ext uri="{28A0092B-C50C-407E-A947-70E740481C1C}">
                <a14:useLocalDpi xmlns:a14="http://schemas.microsoft.com/office/drawing/2010/main" val="0"/>
              </a:ext>
            </a:extLst>
          </a:blip>
          <a:stretch>
            <a:fillRect/>
          </a:stretch>
        </p:blipFill>
        <p:spPr>
          <a:xfrm>
            <a:off x="-885825" y="7588250"/>
            <a:ext cx="13963650" cy="9309100"/>
          </a:xfrm>
          <a:prstGeom prst="rect">
            <a:avLst/>
          </a:prstGeom>
        </p:spPr>
      </p:pic>
      <p:grpSp>
        <p:nvGrpSpPr>
          <p:cNvPr id="30" name="Group 29">
            <a:extLst>
              <a:ext uri="{FF2B5EF4-FFF2-40B4-BE49-F238E27FC236}">
                <a16:creationId xmlns:a16="http://schemas.microsoft.com/office/drawing/2014/main" id="{8478D5AD-310C-B73A-DBD2-6C99FDCBF93C}"/>
              </a:ext>
            </a:extLst>
          </p:cNvPr>
          <p:cNvGrpSpPr/>
          <p:nvPr/>
        </p:nvGrpSpPr>
        <p:grpSpPr>
          <a:xfrm>
            <a:off x="4161183" y="1787452"/>
            <a:ext cx="2923592" cy="3283095"/>
            <a:chOff x="4496094" y="2035421"/>
            <a:chExt cx="2923592" cy="3283095"/>
          </a:xfrm>
        </p:grpSpPr>
        <p:grpSp>
          <p:nvGrpSpPr>
            <p:cNvPr id="14" name="Group 13">
              <a:extLst>
                <a:ext uri="{FF2B5EF4-FFF2-40B4-BE49-F238E27FC236}">
                  <a16:creationId xmlns:a16="http://schemas.microsoft.com/office/drawing/2014/main" id="{669387EA-D5C8-508C-7BB8-8DF43CF9C2B7}"/>
                </a:ext>
              </a:extLst>
            </p:cNvPr>
            <p:cNvGrpSpPr/>
            <p:nvPr/>
          </p:nvGrpSpPr>
          <p:grpSpPr>
            <a:xfrm>
              <a:off x="4496094" y="2035421"/>
              <a:ext cx="2923592" cy="2787158"/>
              <a:chOff x="5143500" y="2714625"/>
              <a:chExt cx="1905000" cy="1816100"/>
            </a:xfrm>
          </p:grpSpPr>
          <p:pic>
            <p:nvPicPr>
              <p:cNvPr id="15" name="Picture 2">
                <a:extLst>
                  <a:ext uri="{FF2B5EF4-FFF2-40B4-BE49-F238E27FC236}">
                    <a16:creationId xmlns:a16="http://schemas.microsoft.com/office/drawing/2014/main" id="{4C18EC6D-9751-66DB-38C1-545DC5E973B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6694" b="60086" l="28304" r="71696">
                            <a14:foregroundMark x1="47083" y1="41481" x2="49028" y2="39815"/>
                            <a14:foregroundMark x1="45972" y1="36296" x2="47500" y2="35370"/>
                            <a14:foregroundMark x1="47361" y1="35370" x2="49306" y2="32778"/>
                            <a14:foregroundMark x1="48194" y1="27407" x2="52917" y2="27407"/>
                          </a14:backgroundRemoval>
                        </a14:imgEffect>
                      </a14:imgLayer>
                    </a14:imgProps>
                  </a:ext>
                  <a:ext uri="{28A0092B-C50C-407E-A947-70E740481C1C}">
                    <a14:useLocalDpi xmlns:a14="http://schemas.microsoft.com/office/drawing/2010/main" val="0"/>
                  </a:ext>
                </a:extLst>
              </a:blip>
              <a:srcRect l="36111" t="22279" r="36111" b="49944"/>
              <a:stretch>
                <a:fillRect/>
              </a:stretch>
            </p:blipFill>
            <p:spPr bwMode="auto">
              <a:xfrm>
                <a:off x="5143500" y="2714625"/>
                <a:ext cx="1905000" cy="14287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FD4FB004-99FF-1F55-DCCE-6B09A2DBEF7F}"/>
                  </a:ext>
                </a:extLst>
              </p:cNvPr>
              <p:cNvGrpSpPr/>
              <p:nvPr/>
            </p:nvGrpSpPr>
            <p:grpSpPr>
              <a:xfrm>
                <a:off x="5518150" y="3209925"/>
                <a:ext cx="1143000" cy="1320800"/>
                <a:chOff x="5518150" y="3209925"/>
                <a:chExt cx="1143000" cy="1320800"/>
              </a:xfrm>
            </p:grpSpPr>
            <p:cxnSp>
              <p:nvCxnSpPr>
                <p:cNvPr id="17" name="Straight Connector 16">
                  <a:extLst>
                    <a:ext uri="{FF2B5EF4-FFF2-40B4-BE49-F238E27FC236}">
                      <a16:creationId xmlns:a16="http://schemas.microsoft.com/office/drawing/2014/main" id="{CF90F0FC-7B31-C90C-104B-186D9D047873}"/>
                    </a:ext>
                  </a:extLst>
                </p:cNvPr>
                <p:cNvCxnSpPr/>
                <p:nvPr/>
              </p:nvCxnSpPr>
              <p:spPr>
                <a:xfrm>
                  <a:off x="6515100" y="3209925"/>
                  <a:ext cx="0" cy="768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428ABD9-FDD5-34A3-79F7-DD0F4B84A6E7}"/>
                    </a:ext>
                  </a:extLst>
                </p:cNvPr>
                <p:cNvCxnSpPr/>
                <p:nvPr/>
              </p:nvCxnSpPr>
              <p:spPr>
                <a:xfrm>
                  <a:off x="5518150" y="3492500"/>
                  <a:ext cx="0" cy="768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7863C2-9A00-267C-135C-56ED15AEE729}"/>
                    </a:ext>
                  </a:extLst>
                </p:cNvPr>
                <p:cNvCxnSpPr/>
                <p:nvPr/>
              </p:nvCxnSpPr>
              <p:spPr>
                <a:xfrm>
                  <a:off x="5810250" y="3762375"/>
                  <a:ext cx="0" cy="768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24932B5-D9E9-CE48-A6EF-4D3DA9E6B7DF}"/>
                    </a:ext>
                  </a:extLst>
                </p:cNvPr>
                <p:cNvCxnSpPr/>
                <p:nvPr/>
              </p:nvCxnSpPr>
              <p:spPr>
                <a:xfrm>
                  <a:off x="6661150" y="3594100"/>
                  <a:ext cx="0" cy="768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51636CF8-B58B-62A2-C8C2-DBE53B535BA6}"/>
                </a:ext>
              </a:extLst>
            </p:cNvPr>
            <p:cNvGrpSpPr/>
            <p:nvPr/>
          </p:nvGrpSpPr>
          <p:grpSpPr>
            <a:xfrm>
              <a:off x="4895462" y="3930315"/>
              <a:ext cx="2203896" cy="1388201"/>
              <a:chOff x="4895462" y="3930315"/>
              <a:chExt cx="2203896" cy="1388201"/>
            </a:xfrm>
          </p:grpSpPr>
          <p:pic>
            <p:nvPicPr>
              <p:cNvPr id="22" name="Graphic 21">
                <a:extLst>
                  <a:ext uri="{FF2B5EF4-FFF2-40B4-BE49-F238E27FC236}">
                    <a16:creationId xmlns:a16="http://schemas.microsoft.com/office/drawing/2014/main" id="{2E37DD36-825F-5A5E-006E-3A6C358625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95462" y="4408403"/>
                <a:ext cx="371320" cy="371320"/>
              </a:xfrm>
              <a:prstGeom prst="rect">
                <a:avLst/>
              </a:prstGeom>
            </p:spPr>
          </p:pic>
          <p:pic>
            <p:nvPicPr>
              <p:cNvPr id="24" name="Graphic 23">
                <a:extLst>
                  <a:ext uri="{FF2B5EF4-FFF2-40B4-BE49-F238E27FC236}">
                    <a16:creationId xmlns:a16="http://schemas.microsoft.com/office/drawing/2014/main" id="{A08BB4D4-1F3B-44E4-32AB-406F6C2DEA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6782" y="4799234"/>
                <a:ext cx="519282" cy="519282"/>
              </a:xfrm>
              <a:prstGeom prst="rect">
                <a:avLst/>
              </a:prstGeom>
            </p:spPr>
          </p:pic>
          <p:pic>
            <p:nvPicPr>
              <p:cNvPr id="26" name="Graphic 25">
                <a:extLst>
                  <a:ext uri="{FF2B5EF4-FFF2-40B4-BE49-F238E27FC236}">
                    <a16:creationId xmlns:a16="http://schemas.microsoft.com/office/drawing/2014/main" id="{6350A74E-D24D-3ECC-46E4-8D3146C217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51086" y="4505587"/>
                <a:ext cx="548272" cy="548272"/>
              </a:xfrm>
              <a:prstGeom prst="rect">
                <a:avLst/>
              </a:prstGeom>
            </p:spPr>
          </p:pic>
          <p:pic>
            <p:nvPicPr>
              <p:cNvPr id="28" name="Graphic 27">
                <a:extLst>
                  <a:ext uri="{FF2B5EF4-FFF2-40B4-BE49-F238E27FC236}">
                    <a16:creationId xmlns:a16="http://schemas.microsoft.com/office/drawing/2014/main" id="{69775D49-9345-26E6-9D49-26FB4841AD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52180" y="3930315"/>
                <a:ext cx="297800" cy="297800"/>
              </a:xfrm>
              <a:prstGeom prst="rect">
                <a:avLst/>
              </a:prstGeom>
            </p:spPr>
          </p:pic>
        </p:grpSp>
      </p:grpSp>
    </p:spTree>
    <p:extLst>
      <p:ext uri="{BB962C8B-B14F-4D97-AF65-F5344CB8AC3E}">
        <p14:creationId xmlns:p14="http://schemas.microsoft.com/office/powerpoint/2010/main" val="3001958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AB23C2-93DA-1627-BE2E-C54078F95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26"/>
            <a:ext cx="12192000" cy="6833148"/>
          </a:xfrm>
          <a:prstGeom prst="rect">
            <a:avLst/>
          </a:prstGeom>
        </p:spPr>
      </p:pic>
    </p:spTree>
    <p:extLst>
      <p:ext uri="{BB962C8B-B14F-4D97-AF65-F5344CB8AC3E}">
        <p14:creationId xmlns:p14="http://schemas.microsoft.com/office/powerpoint/2010/main" val="3946398311"/>
      </p:ext>
    </p:extLst>
  </p:cSld>
  <p:clrMapOvr>
    <a:masterClrMapping/>
  </p:clrMapOvr>
  <mc:AlternateContent xmlns:mc="http://schemas.openxmlformats.org/markup-compatibility/2006">
    <mc:Choice xmlns:p14="http://schemas.microsoft.com/office/powerpoint/2010/main" Requires="p14">
      <p:transition spd="slow" p14:dur="2000">
        <p:sndAc>
          <p:stSnd>
            <p:snd r:embed="rId2" name="stock_audio.wav"/>
          </p:stSnd>
        </p:sndAc>
      </p:transition>
    </mc:Choice>
    <mc:Fallback>
      <p:transition spd="slow">
        <p:sndAc>
          <p:stSnd>
            <p:snd r:embed="rId2" name="stock_audio.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AF7ADFE1-6F57-5DCD-274B-775DA3EAF165}"/>
              </a:ext>
            </a:extLst>
          </p:cNvPr>
          <p:cNvPicPr>
            <a:picLocks noChangeAspect="1"/>
          </p:cNvPicPr>
          <p:nvPr/>
        </p:nvPicPr>
        <p:blipFill>
          <a:blip r:embed="rId3">
            <a:extLst>
              <a:ext uri="{28A0092B-C50C-407E-A947-70E740481C1C}">
                <a14:useLocalDpi xmlns:a14="http://schemas.microsoft.com/office/drawing/2010/main" val="0"/>
              </a:ext>
            </a:extLst>
          </a:blip>
          <a:srcRect l="2128" t="3333" r="2610" b="3333"/>
          <a:stretch>
            <a:fillRect/>
          </a:stretch>
        </p:blipFill>
        <p:spPr>
          <a:xfrm>
            <a:off x="361950" y="196218"/>
            <a:ext cx="11410950" cy="6465564"/>
          </a:xfrm>
          <a:prstGeom prst="rect">
            <a:avLst/>
          </a:prstGeom>
        </p:spPr>
      </p:pic>
      <p:sp>
        <p:nvSpPr>
          <p:cNvPr id="2" name="Rounded Rectangle 1">
            <a:extLst>
              <a:ext uri="{FF2B5EF4-FFF2-40B4-BE49-F238E27FC236}">
                <a16:creationId xmlns:a16="http://schemas.microsoft.com/office/drawing/2014/main" id="{548ABCA5-4262-63C8-75CE-D63DBB5B7BB7}"/>
              </a:ext>
            </a:extLst>
          </p:cNvPr>
          <p:cNvSpPr/>
          <p:nvPr/>
        </p:nvSpPr>
        <p:spPr>
          <a:xfrm rot="2700000">
            <a:off x="5181600" y="-2207557"/>
            <a:ext cx="1828800" cy="1828800"/>
          </a:xfrm>
          <a:prstGeom prst="roundRect">
            <a:avLst/>
          </a:prstGeom>
          <a:gradFill flip="none" rotWithShape="1">
            <a:gsLst>
              <a:gs pos="0">
                <a:srgbClr val="4887D3">
                  <a:shade val="30000"/>
                  <a:satMod val="115000"/>
                </a:srgbClr>
              </a:gs>
              <a:gs pos="50000">
                <a:srgbClr val="4887D3">
                  <a:shade val="67500"/>
                  <a:satMod val="115000"/>
                </a:srgbClr>
              </a:gs>
              <a:gs pos="100000">
                <a:srgbClr val="4887D3">
                  <a:shade val="100000"/>
                  <a:satMod val="115000"/>
                </a:srgbClr>
              </a:gs>
            </a:gsLst>
            <a:lin ang="2700000" scaled="1"/>
            <a:tileRect/>
          </a:gradFill>
          <a:ln>
            <a:noFill/>
          </a:ln>
          <a:effectLst>
            <a:outerShdw blurRad="50800" dist="38100" dir="2700000" algn="tl" rotWithShape="0">
              <a:prstClr val="black">
                <a:alpha val="40000"/>
              </a:prstClr>
            </a:outerShdw>
            <a:softEdge rad="2540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ounded Rectangle 1">
            <a:extLst>
              <a:ext uri="{FF2B5EF4-FFF2-40B4-BE49-F238E27FC236}">
                <a16:creationId xmlns:a16="http://schemas.microsoft.com/office/drawing/2014/main" id="{FE82A30D-E9A3-B719-783B-548CB0689A43}"/>
              </a:ext>
            </a:extLst>
          </p:cNvPr>
          <p:cNvSpPr/>
          <p:nvPr/>
        </p:nvSpPr>
        <p:spPr>
          <a:xfrm rot="2700000">
            <a:off x="5181601" y="-6193715"/>
            <a:ext cx="1828800" cy="1828800"/>
          </a:xfrm>
          <a:prstGeom prst="roundRect">
            <a:avLst/>
          </a:prstGeom>
          <a:gradFill flip="none" rotWithShape="1">
            <a:gsLst>
              <a:gs pos="0">
                <a:srgbClr val="934BC9">
                  <a:shade val="30000"/>
                  <a:satMod val="115000"/>
                </a:srgbClr>
              </a:gs>
              <a:gs pos="50000">
                <a:srgbClr val="934BC9">
                  <a:shade val="67500"/>
                  <a:satMod val="115000"/>
                </a:srgbClr>
              </a:gs>
              <a:gs pos="100000">
                <a:srgbClr val="934BC9">
                  <a:shade val="100000"/>
                  <a:satMod val="115000"/>
                </a:srgbClr>
              </a:gs>
            </a:gsLst>
            <a:lin ang="2700000" scaled="1"/>
            <a:tileRect/>
          </a:gradFill>
          <a:ln>
            <a:noFill/>
          </a:ln>
          <a:effectLst>
            <a:outerShdw blurRad="50800" dist="38100" dir="2700000" algn="tl" rotWithShape="0">
              <a:prstClr val="black">
                <a:alpha val="40000"/>
              </a:prstClr>
            </a:outerShdw>
            <a:softEdge rad="2540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ounded Rectangle 1">
            <a:extLst>
              <a:ext uri="{FF2B5EF4-FFF2-40B4-BE49-F238E27FC236}">
                <a16:creationId xmlns:a16="http://schemas.microsoft.com/office/drawing/2014/main" id="{189628B3-45E5-C9A5-9AA4-E703871BEE92}"/>
              </a:ext>
            </a:extLst>
          </p:cNvPr>
          <p:cNvSpPr/>
          <p:nvPr/>
        </p:nvSpPr>
        <p:spPr>
          <a:xfrm rot="2700000">
            <a:off x="5181600" y="-11684931"/>
            <a:ext cx="1828800" cy="1828800"/>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50800" dist="38100" dir="2700000" algn="tl" rotWithShape="0">
              <a:prstClr val="black">
                <a:alpha val="40000"/>
              </a:prstClr>
            </a:outerShdw>
            <a:softEdge rad="2540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Rounded Rectangle 1">
            <a:extLst>
              <a:ext uri="{FF2B5EF4-FFF2-40B4-BE49-F238E27FC236}">
                <a16:creationId xmlns:a16="http://schemas.microsoft.com/office/drawing/2014/main" id="{912AC09E-7E8A-192F-84B6-4318256FE883}"/>
              </a:ext>
            </a:extLst>
          </p:cNvPr>
          <p:cNvSpPr/>
          <p:nvPr/>
        </p:nvSpPr>
        <p:spPr>
          <a:xfrm rot="2700000">
            <a:off x="5181600" y="-16973172"/>
            <a:ext cx="1828800" cy="1828800"/>
          </a:xfrm>
          <a:prstGeom prst="roundRect">
            <a:avLst/>
          </a:prstGeom>
          <a:gradFill flip="none" rotWithShape="1">
            <a:gsLst>
              <a:gs pos="0">
                <a:srgbClr val="6CB930">
                  <a:shade val="30000"/>
                  <a:satMod val="115000"/>
                </a:srgbClr>
              </a:gs>
              <a:gs pos="50000">
                <a:srgbClr val="6CB930">
                  <a:shade val="67500"/>
                  <a:satMod val="115000"/>
                </a:srgbClr>
              </a:gs>
              <a:gs pos="100000">
                <a:srgbClr val="6CB930">
                  <a:shade val="100000"/>
                  <a:satMod val="115000"/>
                </a:srgbClr>
              </a:gs>
            </a:gsLst>
            <a:lin ang="2700000" scaled="1"/>
            <a:tileRect/>
          </a:gradFill>
          <a:ln>
            <a:noFill/>
          </a:ln>
          <a:effectLst>
            <a:outerShdw blurRad="50800" dist="38100" dir="2700000" algn="tl" rotWithShape="0">
              <a:prstClr val="black">
                <a:alpha val="40000"/>
              </a:prstClr>
            </a:outerShdw>
            <a:softEdge rad="2540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ounded Rectangle 1">
            <a:extLst>
              <a:ext uri="{FF2B5EF4-FFF2-40B4-BE49-F238E27FC236}">
                <a16:creationId xmlns:a16="http://schemas.microsoft.com/office/drawing/2014/main" id="{5FFECF35-B25D-FD63-707A-AC2A96B8A399}"/>
              </a:ext>
            </a:extLst>
          </p:cNvPr>
          <p:cNvSpPr/>
          <p:nvPr/>
        </p:nvSpPr>
        <p:spPr>
          <a:xfrm rot="2700000">
            <a:off x="5181600" y="-20238206"/>
            <a:ext cx="1828800" cy="1828800"/>
          </a:xfrm>
          <a:prstGeom prst="roundRect">
            <a:avLst/>
          </a:prstGeom>
          <a:gradFill flip="none" rotWithShape="1">
            <a:gsLst>
              <a:gs pos="0">
                <a:srgbClr val="E2BD4A">
                  <a:shade val="30000"/>
                  <a:satMod val="115000"/>
                </a:srgbClr>
              </a:gs>
              <a:gs pos="50000">
                <a:srgbClr val="E2BD4A">
                  <a:shade val="67500"/>
                  <a:satMod val="115000"/>
                </a:srgbClr>
              </a:gs>
              <a:gs pos="100000">
                <a:srgbClr val="E2BD4A">
                  <a:shade val="100000"/>
                  <a:satMod val="115000"/>
                </a:srgbClr>
              </a:gs>
            </a:gsLst>
            <a:lin ang="2700000" scaled="1"/>
            <a:tileRect/>
          </a:gradFill>
          <a:ln>
            <a:noFill/>
          </a:ln>
          <a:effectLst>
            <a:outerShdw blurRad="50800" dist="38100" dir="2700000" algn="tl" rotWithShape="0">
              <a:prstClr val="black">
                <a:alpha val="40000"/>
              </a:prstClr>
            </a:outerShdw>
            <a:softEdge rad="2540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B46C746C-D64C-A61F-4771-02B69CC63206}"/>
                  </a:ext>
                </a:extLst>
              </p14:cNvPr>
              <p14:cNvContentPartPr/>
              <p14:nvPr/>
            </p14:nvContentPartPr>
            <p14:xfrm>
              <a:off x="2890260" y="1484040"/>
              <a:ext cx="1517760" cy="439200"/>
            </p14:xfrm>
          </p:contentPart>
        </mc:Choice>
        <mc:Fallback xmlns="">
          <p:pic>
            <p:nvPicPr>
              <p:cNvPr id="13" name="Ink 12">
                <a:extLst>
                  <a:ext uri="{FF2B5EF4-FFF2-40B4-BE49-F238E27FC236}">
                    <a16:creationId xmlns:a16="http://schemas.microsoft.com/office/drawing/2014/main" id="{B46C746C-D64C-A61F-4771-02B69CC63206}"/>
                  </a:ext>
                </a:extLst>
              </p:cNvPr>
              <p:cNvPicPr/>
              <p:nvPr/>
            </p:nvPicPr>
            <p:blipFill>
              <a:blip r:embed="rId5"/>
              <a:stretch>
                <a:fillRect/>
              </a:stretch>
            </p:blipFill>
            <p:spPr>
              <a:xfrm>
                <a:off x="2827620" y="1421040"/>
                <a:ext cx="164340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1A38A6EF-247C-3E02-D7EB-9C75BCBB12D4}"/>
                  </a:ext>
                </a:extLst>
              </p14:cNvPr>
              <p14:cNvContentPartPr/>
              <p14:nvPr/>
            </p14:nvContentPartPr>
            <p14:xfrm>
              <a:off x="2880180" y="1489440"/>
              <a:ext cx="528840" cy="699480"/>
            </p14:xfrm>
          </p:contentPart>
        </mc:Choice>
        <mc:Fallback xmlns="">
          <p:pic>
            <p:nvPicPr>
              <p:cNvPr id="16" name="Ink 15">
                <a:extLst>
                  <a:ext uri="{FF2B5EF4-FFF2-40B4-BE49-F238E27FC236}">
                    <a16:creationId xmlns:a16="http://schemas.microsoft.com/office/drawing/2014/main" id="{1A38A6EF-247C-3E02-D7EB-9C75BCBB12D4}"/>
                  </a:ext>
                </a:extLst>
              </p:cNvPr>
              <p:cNvPicPr/>
              <p:nvPr/>
            </p:nvPicPr>
            <p:blipFill>
              <a:blip r:embed="rId7"/>
              <a:stretch>
                <a:fillRect/>
              </a:stretch>
            </p:blipFill>
            <p:spPr>
              <a:xfrm>
                <a:off x="2817540" y="1426440"/>
                <a:ext cx="654480" cy="825120"/>
              </a:xfrm>
              <a:prstGeom prst="rect">
                <a:avLst/>
              </a:prstGeom>
            </p:spPr>
          </p:pic>
        </mc:Fallback>
      </mc:AlternateContent>
      <p:pic>
        <p:nvPicPr>
          <p:cNvPr id="2050" name="Picture 2">
            <a:extLst>
              <a:ext uri="{FF2B5EF4-FFF2-40B4-BE49-F238E27FC236}">
                <a16:creationId xmlns:a16="http://schemas.microsoft.com/office/drawing/2014/main" id="{11471248-4501-34B8-D614-0A21D8317B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13" y="1719698"/>
            <a:ext cx="1434472" cy="143447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E3E6177-8431-1FEE-19B1-882AA579416A}"/>
              </a:ext>
            </a:extLst>
          </p:cNvPr>
          <p:cNvSpPr txBox="1"/>
          <p:nvPr/>
        </p:nvSpPr>
        <p:spPr>
          <a:xfrm>
            <a:off x="4543291" y="1399844"/>
            <a:ext cx="2744472" cy="1754326"/>
          </a:xfrm>
          <a:prstGeom prst="rect">
            <a:avLst/>
          </a:prstGeom>
          <a:noFill/>
        </p:spPr>
        <p:txBody>
          <a:bodyPr wrap="square" rtlCol="0">
            <a:spAutoFit/>
          </a:bodyPr>
          <a:lstStyle/>
          <a:p>
            <a:r>
              <a:rPr lang="en-IN" sz="5400" b="1" dirty="0">
                <a:latin typeface="Agency FB" panose="020B0503020202020204" pitchFamily="34" charset="0"/>
              </a:rPr>
              <a:t>2769% </a:t>
            </a:r>
          </a:p>
          <a:p>
            <a:r>
              <a:rPr lang="en-IN" sz="5400" b="1" dirty="0">
                <a:latin typeface="Agency FB" panose="020B0503020202020204" pitchFamily="34" charset="0"/>
              </a:rPr>
              <a:t>Increase</a:t>
            </a:r>
          </a:p>
        </p:txBody>
      </p:sp>
    </p:spTree>
    <p:extLst>
      <p:ext uri="{BB962C8B-B14F-4D97-AF65-F5344CB8AC3E}">
        <p14:creationId xmlns:p14="http://schemas.microsoft.com/office/powerpoint/2010/main" val="3902994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revenue_by_segment_audio.wav"/>
          </p:stSnd>
        </p:sndAc>
      </p:transition>
    </mc:Choice>
    <mc:Fallback>
      <p:transition spd="slow">
        <p:fade/>
        <p:sndAc>
          <p:stSnd>
            <p:snd r:embed="rId2" name="revenue_by_segment_audio.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FC1D4A-D511-81F1-3A82-1B7F241206E9}"/>
              </a:ext>
            </a:extLst>
          </p:cNvPr>
          <p:cNvSpPr txBox="1"/>
          <p:nvPr/>
        </p:nvSpPr>
        <p:spPr>
          <a:xfrm>
            <a:off x="1359221" y="1543868"/>
            <a:ext cx="10299467" cy="3770263"/>
          </a:xfrm>
          <a:prstGeom prst="rect">
            <a:avLst/>
          </a:prstGeom>
          <a:noFill/>
        </p:spPr>
        <p:txBody>
          <a:bodyPr wrap="square" rtlCol="0">
            <a:spAutoFit/>
          </a:bodyPr>
          <a:lstStyle/>
          <a:p>
            <a:pPr algn="ctr"/>
            <a:r>
              <a:rPr lang="en-IN" sz="23900" b="1" dirty="0"/>
              <a:t>NV</a:t>
            </a:r>
            <a:r>
              <a:rPr lang="en-IN" sz="23900" b="1" dirty="0">
                <a:solidFill>
                  <a:srgbClr val="6CB930"/>
                </a:solidFill>
              </a:rPr>
              <a:t>I</a:t>
            </a:r>
            <a:r>
              <a:rPr lang="en-IN" sz="23900" b="1" dirty="0"/>
              <a:t>DIA</a:t>
            </a:r>
          </a:p>
        </p:txBody>
      </p:sp>
    </p:spTree>
    <p:extLst>
      <p:ext uri="{BB962C8B-B14F-4D97-AF65-F5344CB8AC3E}">
        <p14:creationId xmlns:p14="http://schemas.microsoft.com/office/powerpoint/2010/main" val="428039292"/>
      </p:ext>
    </p:extLst>
  </p:cSld>
  <p:clrMapOvr>
    <a:masterClrMapping/>
  </p:clrMapOvr>
  <mc:AlternateContent xmlns:mc="http://schemas.openxmlformats.org/markup-compatibility/2006" xmlns:p14="http://schemas.microsoft.com/office/powerpoint/2010/main">
    <mc:Choice Requires="p14">
      <p:transition p14:dur="100" advClick="0" advTm="100">
        <p:cut/>
      </p:transition>
    </mc:Choice>
    <mc:Fallback xmlns="">
      <p:transition advClick="0" advTm="100">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1">
            <a:extLst>
              <a:ext uri="{FF2B5EF4-FFF2-40B4-BE49-F238E27FC236}">
                <a16:creationId xmlns:a16="http://schemas.microsoft.com/office/drawing/2014/main" id="{5D5282D6-D42B-3349-FD5D-4AABBC869710}"/>
              </a:ext>
            </a:extLst>
          </p:cNvPr>
          <p:cNvSpPr/>
          <p:nvPr/>
        </p:nvSpPr>
        <p:spPr>
          <a:xfrm rot="2700000">
            <a:off x="5181600" y="3475477"/>
            <a:ext cx="1828800" cy="1828800"/>
          </a:xfrm>
          <a:prstGeom prst="roundRect">
            <a:avLst/>
          </a:prstGeom>
          <a:gradFill flip="none" rotWithShape="1">
            <a:gsLst>
              <a:gs pos="0">
                <a:srgbClr val="4887D3">
                  <a:shade val="30000"/>
                  <a:satMod val="115000"/>
                </a:srgbClr>
              </a:gs>
              <a:gs pos="50000">
                <a:srgbClr val="4887D3">
                  <a:shade val="67500"/>
                  <a:satMod val="115000"/>
                </a:srgbClr>
              </a:gs>
              <a:gs pos="100000">
                <a:srgbClr val="4887D3">
                  <a:shade val="100000"/>
                  <a:satMod val="115000"/>
                </a:srgbClr>
              </a:gs>
            </a:gsLst>
            <a:lin ang="2700000" scaled="1"/>
            <a:tileRect/>
          </a:gradFill>
          <a:ln>
            <a:noFill/>
          </a:ln>
          <a:effectLst>
            <a:outerShdw blurRad="50800" dist="38100" dir="2700000" algn="tl" rotWithShape="0">
              <a:prstClr val="black">
                <a:alpha val="40000"/>
              </a:prstClr>
            </a:outerShdw>
            <a:softEdge rad="2540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Rounded Rectangle 1">
            <a:extLst>
              <a:ext uri="{FF2B5EF4-FFF2-40B4-BE49-F238E27FC236}">
                <a16:creationId xmlns:a16="http://schemas.microsoft.com/office/drawing/2014/main" id="{6011B234-FF2A-7BB3-831E-ECB16EBFB768}"/>
              </a:ext>
            </a:extLst>
          </p:cNvPr>
          <p:cNvSpPr/>
          <p:nvPr/>
        </p:nvSpPr>
        <p:spPr>
          <a:xfrm rot="2700000">
            <a:off x="5181600" y="3085293"/>
            <a:ext cx="1828800" cy="1828800"/>
          </a:xfrm>
          <a:prstGeom prst="roundRect">
            <a:avLst/>
          </a:prstGeom>
          <a:gradFill flip="none" rotWithShape="1">
            <a:gsLst>
              <a:gs pos="0">
                <a:srgbClr val="934BC9">
                  <a:shade val="30000"/>
                  <a:satMod val="115000"/>
                </a:srgbClr>
              </a:gs>
              <a:gs pos="50000">
                <a:srgbClr val="934BC9">
                  <a:shade val="67500"/>
                  <a:satMod val="115000"/>
                </a:srgbClr>
              </a:gs>
              <a:gs pos="100000">
                <a:srgbClr val="934BC9">
                  <a:shade val="100000"/>
                  <a:satMod val="115000"/>
                </a:srgbClr>
              </a:gs>
            </a:gsLst>
            <a:lin ang="2700000" scaled="1"/>
            <a:tileRect/>
          </a:gradFill>
          <a:ln>
            <a:noFill/>
          </a:ln>
          <a:effectLst>
            <a:outerShdw blurRad="50800" dist="38100" dir="2700000" algn="tl" rotWithShape="0">
              <a:prstClr val="black">
                <a:alpha val="40000"/>
              </a:prstClr>
            </a:outerShdw>
            <a:softEdge rad="2540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3" name="Rounded Rectangle 1">
            <a:extLst>
              <a:ext uri="{FF2B5EF4-FFF2-40B4-BE49-F238E27FC236}">
                <a16:creationId xmlns:a16="http://schemas.microsoft.com/office/drawing/2014/main" id="{DF5486B3-FC52-AFAE-1D8C-E939E76328BC}"/>
              </a:ext>
            </a:extLst>
          </p:cNvPr>
          <p:cNvSpPr/>
          <p:nvPr/>
        </p:nvSpPr>
        <p:spPr>
          <a:xfrm rot="2700000">
            <a:off x="5181600" y="2695109"/>
            <a:ext cx="1828800" cy="1828800"/>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50800" dist="38100" dir="2700000" algn="tl" rotWithShape="0">
              <a:prstClr val="black">
                <a:alpha val="40000"/>
              </a:prstClr>
            </a:outerShdw>
            <a:softEdge rad="2540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4" name="Rounded Rectangle 1">
            <a:extLst>
              <a:ext uri="{FF2B5EF4-FFF2-40B4-BE49-F238E27FC236}">
                <a16:creationId xmlns:a16="http://schemas.microsoft.com/office/drawing/2014/main" id="{AB828AE7-C08E-CF94-CE90-9216E8832D44}"/>
              </a:ext>
            </a:extLst>
          </p:cNvPr>
          <p:cNvSpPr/>
          <p:nvPr/>
        </p:nvSpPr>
        <p:spPr>
          <a:xfrm rot="2700000">
            <a:off x="5181600" y="2304925"/>
            <a:ext cx="1828800" cy="1828800"/>
          </a:xfrm>
          <a:prstGeom prst="roundRect">
            <a:avLst/>
          </a:prstGeom>
          <a:gradFill flip="none" rotWithShape="1">
            <a:gsLst>
              <a:gs pos="0">
                <a:srgbClr val="6CB930">
                  <a:shade val="30000"/>
                  <a:satMod val="115000"/>
                </a:srgbClr>
              </a:gs>
              <a:gs pos="50000">
                <a:srgbClr val="6CB930">
                  <a:shade val="67500"/>
                  <a:satMod val="115000"/>
                </a:srgbClr>
              </a:gs>
              <a:gs pos="100000">
                <a:srgbClr val="6CB930">
                  <a:shade val="100000"/>
                  <a:satMod val="115000"/>
                </a:srgbClr>
              </a:gs>
            </a:gsLst>
            <a:lin ang="2700000" scaled="1"/>
            <a:tileRect/>
          </a:gradFill>
          <a:ln>
            <a:noFill/>
          </a:ln>
          <a:effectLst>
            <a:outerShdw blurRad="50800" dist="38100" dir="2700000" algn="tl" rotWithShape="0">
              <a:prstClr val="black">
                <a:alpha val="40000"/>
              </a:prstClr>
            </a:outerShdw>
            <a:softEdge rad="2540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ounded Rectangle 1">
            <a:extLst>
              <a:ext uri="{FF2B5EF4-FFF2-40B4-BE49-F238E27FC236}">
                <a16:creationId xmlns:a16="http://schemas.microsoft.com/office/drawing/2014/main" id="{16947453-9B6B-C506-61E5-2EF298CF5512}"/>
              </a:ext>
            </a:extLst>
          </p:cNvPr>
          <p:cNvSpPr/>
          <p:nvPr/>
        </p:nvSpPr>
        <p:spPr>
          <a:xfrm rot="2700000">
            <a:off x="5181600" y="1914742"/>
            <a:ext cx="1828800" cy="1828800"/>
          </a:xfrm>
          <a:prstGeom prst="roundRect">
            <a:avLst/>
          </a:prstGeom>
          <a:gradFill flip="none" rotWithShape="1">
            <a:gsLst>
              <a:gs pos="0">
                <a:srgbClr val="E2BD4A">
                  <a:shade val="30000"/>
                  <a:satMod val="115000"/>
                </a:srgbClr>
              </a:gs>
              <a:gs pos="50000">
                <a:srgbClr val="E2BD4A">
                  <a:shade val="67500"/>
                  <a:satMod val="115000"/>
                </a:srgbClr>
              </a:gs>
              <a:gs pos="100000">
                <a:srgbClr val="E2BD4A">
                  <a:shade val="100000"/>
                  <a:satMod val="115000"/>
                </a:srgbClr>
              </a:gs>
            </a:gsLst>
            <a:lin ang="2700000" scaled="1"/>
            <a:tileRect/>
          </a:gradFill>
          <a:ln>
            <a:noFill/>
          </a:ln>
          <a:effectLst>
            <a:outerShdw blurRad="50800" dist="38100" dir="2700000" algn="tl" rotWithShape="0">
              <a:prstClr val="black">
                <a:alpha val="40000"/>
              </a:prstClr>
            </a:outerShdw>
            <a:softEdge rad="2540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0" name="Arrow: Bent 29">
            <a:extLst>
              <a:ext uri="{FF2B5EF4-FFF2-40B4-BE49-F238E27FC236}">
                <a16:creationId xmlns:a16="http://schemas.microsoft.com/office/drawing/2014/main" id="{FD3D7E78-1681-3B22-7132-D6639B3550F0}"/>
              </a:ext>
            </a:extLst>
          </p:cNvPr>
          <p:cNvSpPr/>
          <p:nvPr/>
        </p:nvSpPr>
        <p:spPr>
          <a:xfrm rot="10800000">
            <a:off x="4251299" y="4894436"/>
            <a:ext cx="1103085" cy="1103087"/>
          </a:xfrm>
          <a:prstGeom prst="bentArrow">
            <a:avLst>
              <a:gd name="adj1" fmla="val 6621"/>
              <a:gd name="adj2" fmla="val 0"/>
              <a:gd name="adj3" fmla="val 25000"/>
              <a:gd name="adj4" fmla="val 404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Rectangle: Rounded Corners 30">
            <a:extLst>
              <a:ext uri="{FF2B5EF4-FFF2-40B4-BE49-F238E27FC236}">
                <a16:creationId xmlns:a16="http://schemas.microsoft.com/office/drawing/2014/main" id="{647BCDC1-2A26-A1D9-CEFB-A9A8FD201F8B}"/>
              </a:ext>
            </a:extLst>
          </p:cNvPr>
          <p:cNvSpPr/>
          <p:nvPr/>
        </p:nvSpPr>
        <p:spPr>
          <a:xfrm>
            <a:off x="2772229" y="5740400"/>
            <a:ext cx="1479070" cy="514249"/>
          </a:xfrm>
          <a:prstGeom prst="roundRect">
            <a:avLst>
              <a:gd name="adj" fmla="val 4489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CUDA</a:t>
            </a:r>
            <a:endParaRPr lang="en-IN" b="1" dirty="0"/>
          </a:p>
        </p:txBody>
      </p:sp>
      <p:sp>
        <p:nvSpPr>
          <p:cNvPr id="32" name="Arrow: Bent 31">
            <a:extLst>
              <a:ext uri="{FF2B5EF4-FFF2-40B4-BE49-F238E27FC236}">
                <a16:creationId xmlns:a16="http://schemas.microsoft.com/office/drawing/2014/main" id="{8A6FC47D-CB08-ADFB-FF62-7714C086AC5E}"/>
              </a:ext>
            </a:extLst>
          </p:cNvPr>
          <p:cNvSpPr/>
          <p:nvPr/>
        </p:nvSpPr>
        <p:spPr>
          <a:xfrm rot="16200000">
            <a:off x="6688312" y="4550330"/>
            <a:ext cx="1103085" cy="1019163"/>
          </a:xfrm>
          <a:prstGeom prst="bentArrow">
            <a:avLst>
              <a:gd name="adj1" fmla="val 6621"/>
              <a:gd name="adj2" fmla="val 0"/>
              <a:gd name="adj3" fmla="val 25000"/>
              <a:gd name="adj4" fmla="val 40408"/>
            </a:avLst>
          </a:prstGeom>
          <a:ln>
            <a:solidFill>
              <a:srgbClr val="934B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Rectangle: Rounded Corners 32">
            <a:extLst>
              <a:ext uri="{FF2B5EF4-FFF2-40B4-BE49-F238E27FC236}">
                <a16:creationId xmlns:a16="http://schemas.microsoft.com/office/drawing/2014/main" id="{25AE798B-6540-23F7-F8E5-6AE0C1FCB748}"/>
              </a:ext>
            </a:extLst>
          </p:cNvPr>
          <p:cNvSpPr/>
          <p:nvPr/>
        </p:nvSpPr>
        <p:spPr>
          <a:xfrm>
            <a:off x="7749436" y="5354329"/>
            <a:ext cx="1479070" cy="514249"/>
          </a:xfrm>
          <a:prstGeom prst="roundRect">
            <a:avLst>
              <a:gd name="adj" fmla="val 44891"/>
            </a:avLst>
          </a:prstGeom>
          <a:solidFill>
            <a:srgbClr val="934B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err="1"/>
              <a:t>cuDNN</a:t>
            </a:r>
            <a:endParaRPr lang="en-IN" b="1" dirty="0"/>
          </a:p>
        </p:txBody>
      </p:sp>
      <p:sp>
        <p:nvSpPr>
          <p:cNvPr id="34" name="Arrow: Bent 33">
            <a:extLst>
              <a:ext uri="{FF2B5EF4-FFF2-40B4-BE49-F238E27FC236}">
                <a16:creationId xmlns:a16="http://schemas.microsoft.com/office/drawing/2014/main" id="{8B70058F-BB04-D8BF-7851-F657745698C9}"/>
              </a:ext>
            </a:extLst>
          </p:cNvPr>
          <p:cNvSpPr/>
          <p:nvPr/>
        </p:nvSpPr>
        <p:spPr>
          <a:xfrm>
            <a:off x="2492301" y="3531167"/>
            <a:ext cx="2586313" cy="1019163"/>
          </a:xfrm>
          <a:prstGeom prst="bentArrow">
            <a:avLst>
              <a:gd name="adj1" fmla="val 6621"/>
              <a:gd name="adj2" fmla="val 0"/>
              <a:gd name="adj3" fmla="val 25000"/>
              <a:gd name="adj4" fmla="val 40408"/>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Rectangle: Rounded Corners 34">
            <a:extLst>
              <a:ext uri="{FF2B5EF4-FFF2-40B4-BE49-F238E27FC236}">
                <a16:creationId xmlns:a16="http://schemas.microsoft.com/office/drawing/2014/main" id="{4608EB8C-4100-7A19-8DC6-59ECB3FBD006}"/>
              </a:ext>
            </a:extLst>
          </p:cNvPr>
          <p:cNvSpPr/>
          <p:nvPr/>
        </p:nvSpPr>
        <p:spPr>
          <a:xfrm>
            <a:off x="1752766" y="4588007"/>
            <a:ext cx="1479070" cy="514249"/>
          </a:xfrm>
          <a:prstGeom prst="roundRect">
            <a:avLst>
              <a:gd name="adj" fmla="val 4489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err="1"/>
              <a:t>TensorRT</a:t>
            </a:r>
            <a:endParaRPr lang="en-IN" b="1" dirty="0"/>
          </a:p>
        </p:txBody>
      </p:sp>
      <p:sp>
        <p:nvSpPr>
          <p:cNvPr id="36" name="Arrow: Bent 35">
            <a:extLst>
              <a:ext uri="{FF2B5EF4-FFF2-40B4-BE49-F238E27FC236}">
                <a16:creationId xmlns:a16="http://schemas.microsoft.com/office/drawing/2014/main" id="{D94925F2-3CE6-910D-1B04-2A5AC96C5E8F}"/>
              </a:ext>
            </a:extLst>
          </p:cNvPr>
          <p:cNvSpPr/>
          <p:nvPr/>
        </p:nvSpPr>
        <p:spPr>
          <a:xfrm rot="10800000" flipV="1">
            <a:off x="7113386" y="3219325"/>
            <a:ext cx="2586313" cy="1019163"/>
          </a:xfrm>
          <a:prstGeom prst="bentArrow">
            <a:avLst>
              <a:gd name="adj1" fmla="val 6621"/>
              <a:gd name="adj2" fmla="val 0"/>
              <a:gd name="adj3" fmla="val 25000"/>
              <a:gd name="adj4" fmla="val 40408"/>
            </a:avLst>
          </a:prstGeom>
          <a:solidFill>
            <a:schemeClr val="accent2"/>
          </a:solidFill>
          <a:ln>
            <a:solidFill>
              <a:srgbClr val="6CB9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 name="Rectangle: Rounded Corners 36">
            <a:extLst>
              <a:ext uri="{FF2B5EF4-FFF2-40B4-BE49-F238E27FC236}">
                <a16:creationId xmlns:a16="http://schemas.microsoft.com/office/drawing/2014/main" id="{99150CC2-3AF2-1326-898F-F6EE8205DBFF}"/>
              </a:ext>
            </a:extLst>
          </p:cNvPr>
          <p:cNvSpPr/>
          <p:nvPr/>
        </p:nvSpPr>
        <p:spPr>
          <a:xfrm>
            <a:off x="8567433" y="4105221"/>
            <a:ext cx="2433550" cy="890218"/>
          </a:xfrm>
          <a:prstGeom prst="roundRect">
            <a:avLst>
              <a:gd name="adj" fmla="val 44891"/>
            </a:avLst>
          </a:prstGeom>
          <a:solidFill>
            <a:srgbClr val="6CB9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NVIDIA AI Enterprise</a:t>
            </a:r>
            <a:endParaRPr lang="en-IN" b="1" dirty="0"/>
          </a:p>
        </p:txBody>
      </p:sp>
      <p:cxnSp>
        <p:nvCxnSpPr>
          <p:cNvPr id="39" name="Straight Connector 38">
            <a:extLst>
              <a:ext uri="{FF2B5EF4-FFF2-40B4-BE49-F238E27FC236}">
                <a16:creationId xmlns:a16="http://schemas.microsoft.com/office/drawing/2014/main" id="{E6FB9D71-FB0A-4177-A72A-388AC455E761}"/>
              </a:ext>
            </a:extLst>
          </p:cNvPr>
          <p:cNvCxnSpPr>
            <a:cxnSpLocks/>
          </p:cNvCxnSpPr>
          <p:nvPr/>
        </p:nvCxnSpPr>
        <p:spPr>
          <a:xfrm>
            <a:off x="6096000" y="926385"/>
            <a:ext cx="0" cy="728244"/>
          </a:xfrm>
          <a:prstGeom prst="line">
            <a:avLst/>
          </a:prstGeom>
          <a:ln>
            <a:solidFill>
              <a:srgbClr val="E2BD4A"/>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887A620A-F81A-E4B6-7E19-4341C5B360BF}"/>
              </a:ext>
            </a:extLst>
          </p:cNvPr>
          <p:cNvSpPr/>
          <p:nvPr/>
        </p:nvSpPr>
        <p:spPr>
          <a:xfrm>
            <a:off x="5216501" y="438635"/>
            <a:ext cx="1758997" cy="514249"/>
          </a:xfrm>
          <a:prstGeom prst="roundRect">
            <a:avLst>
              <a:gd name="adj" fmla="val 44891"/>
            </a:avLst>
          </a:prstGeom>
          <a:gradFill flip="none" rotWithShape="1">
            <a:gsLst>
              <a:gs pos="0">
                <a:srgbClr val="E2BD4A">
                  <a:shade val="30000"/>
                  <a:satMod val="115000"/>
                </a:srgbClr>
              </a:gs>
              <a:gs pos="50000">
                <a:srgbClr val="E2BD4A">
                  <a:shade val="67500"/>
                  <a:satMod val="115000"/>
                </a:srgbClr>
              </a:gs>
              <a:gs pos="100000">
                <a:srgbClr val="E2BD4A">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Omniverse</a:t>
            </a:r>
            <a:endParaRPr lang="en-IN" b="1" dirty="0"/>
          </a:p>
        </p:txBody>
      </p:sp>
    </p:spTree>
    <p:extLst>
      <p:ext uri="{BB962C8B-B14F-4D97-AF65-F5344CB8AC3E}">
        <p14:creationId xmlns:p14="http://schemas.microsoft.com/office/powerpoint/2010/main" val="2175277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software_stack_audio.wav"/>
          </p:stSnd>
        </p:sndAc>
      </p:transition>
    </mc:Choice>
    <mc:Fallback>
      <p:transition spd="slow">
        <p:fade/>
        <p:sndAc>
          <p:stSnd>
            <p:snd r:embed="rId2" name="software_stack_audio.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F89E1F-1AEF-96FF-6BFD-A3D1FBA0CA1B}"/>
              </a:ext>
            </a:extLst>
          </p:cNvPr>
          <p:cNvSpPr txBox="1"/>
          <p:nvPr/>
        </p:nvSpPr>
        <p:spPr>
          <a:xfrm>
            <a:off x="942975" y="2551837"/>
            <a:ext cx="10306050" cy="1754326"/>
          </a:xfrm>
          <a:prstGeom prst="rect">
            <a:avLst/>
          </a:prstGeom>
          <a:noFill/>
        </p:spPr>
        <p:txBody>
          <a:bodyPr wrap="square">
            <a:spAutoFit/>
          </a:bodyPr>
          <a:lstStyle/>
          <a:p>
            <a:pPr algn="ctr"/>
            <a:r>
              <a:rPr lang="en-US" sz="5400" b="1" spc="600" dirty="0">
                <a:solidFill>
                  <a:srgbClr val="6CB930"/>
                </a:solidFill>
                <a:latin typeface="Agency FB" panose="020B0503020202020204" pitchFamily="34" charset="0"/>
              </a:rPr>
              <a:t>CUDA</a:t>
            </a:r>
            <a:r>
              <a:rPr lang="en-US" sz="5400" b="1" spc="600" dirty="0">
                <a:latin typeface="Agency FB" panose="020B0503020202020204" pitchFamily="34" charset="0"/>
              </a:rPr>
              <a:t>: The Invisible Cage That Keeps AI Inside </a:t>
            </a:r>
            <a:r>
              <a:rPr lang="en-US" sz="5400" b="1" spc="600" dirty="0">
                <a:solidFill>
                  <a:srgbClr val="6CB930"/>
                </a:solidFill>
                <a:latin typeface="Agency FB" panose="020B0503020202020204" pitchFamily="34" charset="0"/>
              </a:rPr>
              <a:t>NVIDIA</a:t>
            </a:r>
            <a:endParaRPr lang="en-IN" sz="5400" b="1" spc="600" dirty="0">
              <a:solidFill>
                <a:srgbClr val="6CB930"/>
              </a:solidFill>
              <a:latin typeface="Agency FB" panose="020B0503020202020204" pitchFamily="34" charset="0"/>
            </a:endParaRPr>
          </a:p>
        </p:txBody>
      </p:sp>
    </p:spTree>
    <p:extLst>
      <p:ext uri="{BB962C8B-B14F-4D97-AF65-F5344CB8AC3E}">
        <p14:creationId xmlns:p14="http://schemas.microsoft.com/office/powerpoint/2010/main" val="3074445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1111F2E8-B37E-7607-B94C-1E8DF7EECEEF}"/>
              </a:ext>
            </a:extLst>
          </p:cNvPr>
          <p:cNvCxnSpPr/>
          <p:nvPr/>
        </p:nvCxnSpPr>
        <p:spPr>
          <a:xfrm>
            <a:off x="6096000" y="5405827"/>
            <a:ext cx="54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6">
            <a:extLst>
              <a:ext uri="{FF2B5EF4-FFF2-40B4-BE49-F238E27FC236}">
                <a16:creationId xmlns:a16="http://schemas.microsoft.com/office/drawing/2014/main" id="{8B247E64-DA18-E022-3876-73C57B869911}"/>
              </a:ext>
            </a:extLst>
          </p:cNvPr>
          <p:cNvSpPr/>
          <p:nvPr/>
        </p:nvSpPr>
        <p:spPr>
          <a:xfrm>
            <a:off x="112800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2025</a:t>
            </a:r>
          </a:p>
        </p:txBody>
      </p:sp>
      <p:sp>
        <p:nvSpPr>
          <p:cNvPr id="30" name="!!oval5">
            <a:extLst>
              <a:ext uri="{FF2B5EF4-FFF2-40B4-BE49-F238E27FC236}">
                <a16:creationId xmlns:a16="http://schemas.microsoft.com/office/drawing/2014/main" id="{1E75E883-FD8F-9054-D7CC-F9C9835FA9E6}"/>
              </a:ext>
            </a:extLst>
          </p:cNvPr>
          <p:cNvSpPr/>
          <p:nvPr/>
        </p:nvSpPr>
        <p:spPr>
          <a:xfrm>
            <a:off x="102432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2023</a:t>
            </a:r>
          </a:p>
        </p:txBody>
      </p:sp>
      <p:sp>
        <p:nvSpPr>
          <p:cNvPr id="29" name="!!oval4">
            <a:extLst>
              <a:ext uri="{FF2B5EF4-FFF2-40B4-BE49-F238E27FC236}">
                <a16:creationId xmlns:a16="http://schemas.microsoft.com/office/drawing/2014/main" id="{7D852387-F051-F322-A7B6-3D8835963500}"/>
              </a:ext>
            </a:extLst>
          </p:cNvPr>
          <p:cNvSpPr/>
          <p:nvPr/>
        </p:nvSpPr>
        <p:spPr>
          <a:xfrm>
            <a:off x="92064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2020</a:t>
            </a:r>
          </a:p>
        </p:txBody>
      </p:sp>
      <p:sp>
        <p:nvSpPr>
          <p:cNvPr id="28" name="!!oval3">
            <a:extLst>
              <a:ext uri="{FF2B5EF4-FFF2-40B4-BE49-F238E27FC236}">
                <a16:creationId xmlns:a16="http://schemas.microsoft.com/office/drawing/2014/main" id="{FBAB10D0-9E0C-DBE6-1E54-7085C017D3F2}"/>
              </a:ext>
            </a:extLst>
          </p:cNvPr>
          <p:cNvSpPr/>
          <p:nvPr/>
        </p:nvSpPr>
        <p:spPr>
          <a:xfrm>
            <a:off x="81696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2014-16</a:t>
            </a:r>
          </a:p>
        </p:txBody>
      </p:sp>
      <p:sp>
        <p:nvSpPr>
          <p:cNvPr id="27" name="!!oval2">
            <a:extLst>
              <a:ext uri="{FF2B5EF4-FFF2-40B4-BE49-F238E27FC236}">
                <a16:creationId xmlns:a16="http://schemas.microsoft.com/office/drawing/2014/main" id="{2AB31DBA-17DC-C8B3-1C6E-2437608EF198}"/>
              </a:ext>
            </a:extLst>
          </p:cNvPr>
          <p:cNvSpPr/>
          <p:nvPr/>
        </p:nvSpPr>
        <p:spPr>
          <a:xfrm>
            <a:off x="71328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2012</a:t>
            </a:r>
          </a:p>
        </p:txBody>
      </p:sp>
      <p:sp useBgFill="1">
        <p:nvSpPr>
          <p:cNvPr id="25" name="!!oval1">
            <a:extLst>
              <a:ext uri="{FF2B5EF4-FFF2-40B4-BE49-F238E27FC236}">
                <a16:creationId xmlns:a16="http://schemas.microsoft.com/office/drawing/2014/main" id="{B81EAAEE-788B-B6A4-718D-A6E15C9C1046}"/>
              </a:ext>
            </a:extLst>
          </p:cNvPr>
          <p:cNvSpPr/>
          <p:nvPr/>
        </p:nvSpPr>
        <p:spPr>
          <a:xfrm>
            <a:off x="5416650" y="4618477"/>
            <a:ext cx="1574700" cy="15747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400" dirty="0">
                <a:solidFill>
                  <a:schemeClr val="tx1"/>
                </a:solidFill>
                <a:latin typeface="Agency FB" panose="020B0503020202020204" pitchFamily="34" charset="0"/>
              </a:rPr>
              <a:t>2006</a:t>
            </a:r>
          </a:p>
        </p:txBody>
      </p:sp>
      <p:sp>
        <p:nvSpPr>
          <p:cNvPr id="39" name="TextBox 38">
            <a:extLst>
              <a:ext uri="{FF2B5EF4-FFF2-40B4-BE49-F238E27FC236}">
                <a16:creationId xmlns:a16="http://schemas.microsoft.com/office/drawing/2014/main" id="{34C47A76-25DA-4705-E07D-05D5BBEEB01C}"/>
              </a:ext>
            </a:extLst>
          </p:cNvPr>
          <p:cNvSpPr txBox="1"/>
          <p:nvPr/>
        </p:nvSpPr>
        <p:spPr>
          <a:xfrm>
            <a:off x="723900" y="664823"/>
            <a:ext cx="6096000" cy="707886"/>
          </a:xfrm>
          <a:prstGeom prst="rect">
            <a:avLst/>
          </a:prstGeom>
          <a:noFill/>
        </p:spPr>
        <p:txBody>
          <a:bodyPr wrap="square">
            <a:spAutoFit/>
          </a:bodyPr>
          <a:lstStyle/>
          <a:p>
            <a:r>
              <a:rPr lang="en-IN" sz="4000" b="1" dirty="0">
                <a:solidFill>
                  <a:srgbClr val="6CB930"/>
                </a:solidFill>
                <a:latin typeface="Agency FB" panose="020B0503020202020204" pitchFamily="34" charset="0"/>
              </a:rPr>
              <a:t>CUDA</a:t>
            </a:r>
            <a:r>
              <a:rPr lang="en-IN" sz="4000" b="1" dirty="0">
                <a:latin typeface="Agency FB" panose="020B0503020202020204" pitchFamily="34" charset="0"/>
              </a:rPr>
              <a:t> Launched</a:t>
            </a:r>
          </a:p>
        </p:txBody>
      </p:sp>
      <p:sp>
        <p:nvSpPr>
          <p:cNvPr id="41" name="TextBox 40">
            <a:extLst>
              <a:ext uri="{FF2B5EF4-FFF2-40B4-BE49-F238E27FC236}">
                <a16:creationId xmlns:a16="http://schemas.microsoft.com/office/drawing/2014/main" id="{A6B8C04E-BE4E-7683-E62F-2D177B711CB4}"/>
              </a:ext>
            </a:extLst>
          </p:cNvPr>
          <p:cNvSpPr txBox="1"/>
          <p:nvPr/>
        </p:nvSpPr>
        <p:spPr>
          <a:xfrm>
            <a:off x="723900" y="1836893"/>
            <a:ext cx="5638800" cy="1015663"/>
          </a:xfrm>
          <a:prstGeom prst="rect">
            <a:avLst/>
          </a:prstGeom>
          <a:noFill/>
        </p:spPr>
        <p:txBody>
          <a:bodyPr wrap="square">
            <a:spAutoFit/>
          </a:bodyPr>
          <a:lstStyle/>
          <a:p>
            <a:r>
              <a:rPr lang="en-US" sz="2000" b="1" dirty="0">
                <a:solidFill>
                  <a:srgbClr val="6CB930"/>
                </a:solidFill>
              </a:rPr>
              <a:t>NVIDIA</a:t>
            </a:r>
            <a:r>
              <a:rPr lang="en-US" sz="2000" dirty="0"/>
              <a:t> introduces CUDA — a new programming model for unlocking the parallel computing power of GPUs</a:t>
            </a:r>
            <a:endParaRPr lang="en-IN" sz="2000" dirty="0"/>
          </a:p>
        </p:txBody>
      </p:sp>
      <p:sp>
        <p:nvSpPr>
          <p:cNvPr id="43" name="TextBox 42">
            <a:extLst>
              <a:ext uri="{FF2B5EF4-FFF2-40B4-BE49-F238E27FC236}">
                <a16:creationId xmlns:a16="http://schemas.microsoft.com/office/drawing/2014/main" id="{9F3E20C8-9846-6AD2-51D8-120EB768E553}"/>
              </a:ext>
            </a:extLst>
          </p:cNvPr>
          <p:cNvSpPr txBox="1"/>
          <p:nvPr/>
        </p:nvSpPr>
        <p:spPr>
          <a:xfrm>
            <a:off x="723900" y="3026872"/>
            <a:ext cx="6096000" cy="400110"/>
          </a:xfrm>
          <a:prstGeom prst="rect">
            <a:avLst/>
          </a:prstGeom>
          <a:noFill/>
        </p:spPr>
        <p:txBody>
          <a:bodyPr wrap="square">
            <a:spAutoFit/>
          </a:bodyPr>
          <a:lstStyle/>
          <a:p>
            <a:r>
              <a:rPr lang="en-US" sz="2000" dirty="0"/>
              <a:t>First general-purpose GPU computing platform</a:t>
            </a:r>
            <a:endParaRPr lang="en-IN" sz="2000" dirty="0"/>
          </a:p>
        </p:txBody>
      </p:sp>
      <p:sp>
        <p:nvSpPr>
          <p:cNvPr id="45" name="TextBox 44">
            <a:extLst>
              <a:ext uri="{FF2B5EF4-FFF2-40B4-BE49-F238E27FC236}">
                <a16:creationId xmlns:a16="http://schemas.microsoft.com/office/drawing/2014/main" id="{1D5140D1-16BA-F76D-150E-013DE2D0E584}"/>
              </a:ext>
            </a:extLst>
          </p:cNvPr>
          <p:cNvSpPr txBox="1"/>
          <p:nvPr/>
        </p:nvSpPr>
        <p:spPr>
          <a:xfrm>
            <a:off x="723900" y="3646462"/>
            <a:ext cx="6096000" cy="400110"/>
          </a:xfrm>
          <a:prstGeom prst="rect">
            <a:avLst/>
          </a:prstGeom>
          <a:noFill/>
        </p:spPr>
        <p:txBody>
          <a:bodyPr wrap="square">
            <a:spAutoFit/>
          </a:bodyPr>
          <a:lstStyle/>
          <a:p>
            <a:r>
              <a:rPr lang="en-US" sz="2000" dirty="0"/>
              <a:t>The seed that would later dominate AI</a:t>
            </a:r>
            <a:endParaRPr lang="en-IN" sz="2000" dirty="0"/>
          </a:p>
        </p:txBody>
      </p:sp>
    </p:spTree>
    <p:extLst>
      <p:ext uri="{BB962C8B-B14F-4D97-AF65-F5344CB8AC3E}">
        <p14:creationId xmlns:p14="http://schemas.microsoft.com/office/powerpoint/2010/main" val="467414276"/>
      </p:ext>
    </p:extLst>
  </p:cSld>
  <p:clrMapOvr>
    <a:masterClrMapping/>
  </p:clrMapOvr>
  <mc:AlternateContent xmlns:mc="http://schemas.openxmlformats.org/markup-compatibility/2006">
    <mc:Choice xmlns:p159="http://schemas.microsoft.com/office/powerpoint/2015/09/main" Requires="p159">
      <p:transition spd="med">
        <p159:morph option="byObject"/>
        <p:sndAc>
          <p:stSnd>
            <p:snd r:embed="rId3" name="timeline_2006_audio.wav"/>
          </p:stSnd>
        </p:sndAc>
      </p:transition>
    </mc:Choice>
    <mc:Fallback>
      <p:transition spd="med">
        <p:fade/>
        <p:sndAc>
          <p:stSnd>
            <p:snd r:embed="rId3" name="timeline_2006_audio.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37A27-9AD5-E04C-9CBE-F77399F3EABA}"/>
            </a:ext>
          </a:extLst>
        </p:cNvPr>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55E386B0-B53C-3457-0C09-3AC5F83D592B}"/>
              </a:ext>
            </a:extLst>
          </p:cNvPr>
          <p:cNvCxnSpPr/>
          <p:nvPr/>
        </p:nvCxnSpPr>
        <p:spPr>
          <a:xfrm>
            <a:off x="5059200" y="5405827"/>
            <a:ext cx="54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6">
            <a:extLst>
              <a:ext uri="{FF2B5EF4-FFF2-40B4-BE49-F238E27FC236}">
                <a16:creationId xmlns:a16="http://schemas.microsoft.com/office/drawing/2014/main" id="{D82036C1-4794-945E-4C8F-D5B17816F0E5}"/>
              </a:ext>
            </a:extLst>
          </p:cNvPr>
          <p:cNvSpPr/>
          <p:nvPr/>
        </p:nvSpPr>
        <p:spPr>
          <a:xfrm>
            <a:off x="102432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2025</a:t>
            </a:r>
          </a:p>
        </p:txBody>
      </p:sp>
      <p:sp>
        <p:nvSpPr>
          <p:cNvPr id="30" name="!!oval5">
            <a:extLst>
              <a:ext uri="{FF2B5EF4-FFF2-40B4-BE49-F238E27FC236}">
                <a16:creationId xmlns:a16="http://schemas.microsoft.com/office/drawing/2014/main" id="{5064E403-4AC1-8CD1-585B-04BC0894CF60}"/>
              </a:ext>
            </a:extLst>
          </p:cNvPr>
          <p:cNvSpPr/>
          <p:nvPr/>
        </p:nvSpPr>
        <p:spPr>
          <a:xfrm>
            <a:off x="92064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2023</a:t>
            </a:r>
          </a:p>
        </p:txBody>
      </p:sp>
      <p:sp>
        <p:nvSpPr>
          <p:cNvPr id="29" name="!!oval4">
            <a:extLst>
              <a:ext uri="{FF2B5EF4-FFF2-40B4-BE49-F238E27FC236}">
                <a16:creationId xmlns:a16="http://schemas.microsoft.com/office/drawing/2014/main" id="{EF211985-A9B0-AC2F-7CAB-1CEF471D87B9}"/>
              </a:ext>
            </a:extLst>
          </p:cNvPr>
          <p:cNvSpPr/>
          <p:nvPr/>
        </p:nvSpPr>
        <p:spPr>
          <a:xfrm>
            <a:off x="81696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2020</a:t>
            </a:r>
          </a:p>
        </p:txBody>
      </p:sp>
      <p:sp>
        <p:nvSpPr>
          <p:cNvPr id="28" name="!!oval3">
            <a:extLst>
              <a:ext uri="{FF2B5EF4-FFF2-40B4-BE49-F238E27FC236}">
                <a16:creationId xmlns:a16="http://schemas.microsoft.com/office/drawing/2014/main" id="{4A053F0D-A9DB-5677-8E47-5CD73DD21A6E}"/>
              </a:ext>
            </a:extLst>
          </p:cNvPr>
          <p:cNvSpPr/>
          <p:nvPr/>
        </p:nvSpPr>
        <p:spPr>
          <a:xfrm>
            <a:off x="71328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2014-16</a:t>
            </a:r>
          </a:p>
        </p:txBody>
      </p:sp>
      <p:sp>
        <p:nvSpPr>
          <p:cNvPr id="27" name="!!oval2">
            <a:extLst>
              <a:ext uri="{FF2B5EF4-FFF2-40B4-BE49-F238E27FC236}">
                <a16:creationId xmlns:a16="http://schemas.microsoft.com/office/drawing/2014/main" id="{1E6ED06F-EFE2-7ABC-C47D-34A29D7A39D3}"/>
              </a:ext>
            </a:extLst>
          </p:cNvPr>
          <p:cNvSpPr/>
          <p:nvPr/>
        </p:nvSpPr>
        <p:spPr>
          <a:xfrm>
            <a:off x="5389223" y="4591050"/>
            <a:ext cx="1629554" cy="162955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400" dirty="0">
                <a:solidFill>
                  <a:schemeClr val="tx1"/>
                </a:solidFill>
                <a:latin typeface="Agency FB" panose="020B0503020202020204" pitchFamily="34" charset="0"/>
              </a:rPr>
              <a:t>2012</a:t>
            </a:r>
          </a:p>
        </p:txBody>
      </p:sp>
      <p:sp>
        <p:nvSpPr>
          <p:cNvPr id="25" name="!!oval1">
            <a:extLst>
              <a:ext uri="{FF2B5EF4-FFF2-40B4-BE49-F238E27FC236}">
                <a16:creationId xmlns:a16="http://schemas.microsoft.com/office/drawing/2014/main" id="{00AF8585-A771-34E7-A8B6-58419B84314C}"/>
              </a:ext>
            </a:extLst>
          </p:cNvPr>
          <p:cNvSpPr/>
          <p:nvPr/>
        </p:nvSpPr>
        <p:spPr>
          <a:xfrm>
            <a:off x="50592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2006</a:t>
            </a:r>
          </a:p>
        </p:txBody>
      </p:sp>
      <p:sp>
        <p:nvSpPr>
          <p:cNvPr id="2" name="TextBox 1">
            <a:extLst>
              <a:ext uri="{FF2B5EF4-FFF2-40B4-BE49-F238E27FC236}">
                <a16:creationId xmlns:a16="http://schemas.microsoft.com/office/drawing/2014/main" id="{A40557DF-DD6A-9C36-9369-323F86876CB2}"/>
              </a:ext>
            </a:extLst>
          </p:cNvPr>
          <p:cNvSpPr txBox="1"/>
          <p:nvPr/>
        </p:nvSpPr>
        <p:spPr>
          <a:xfrm>
            <a:off x="723900" y="664823"/>
            <a:ext cx="6096000" cy="707886"/>
          </a:xfrm>
          <a:prstGeom prst="rect">
            <a:avLst/>
          </a:prstGeom>
          <a:noFill/>
        </p:spPr>
        <p:txBody>
          <a:bodyPr wrap="square">
            <a:spAutoFit/>
          </a:bodyPr>
          <a:lstStyle/>
          <a:p>
            <a:r>
              <a:rPr lang="en-IN" sz="4000" b="1" dirty="0">
                <a:solidFill>
                  <a:srgbClr val="6CB930"/>
                </a:solidFill>
                <a:latin typeface="Agency FB" panose="020B0503020202020204" pitchFamily="34" charset="0"/>
              </a:rPr>
              <a:t>Deep </a:t>
            </a:r>
            <a:r>
              <a:rPr lang="en-IN" sz="4000" b="1" dirty="0">
                <a:latin typeface="Agency FB" panose="020B0503020202020204" pitchFamily="34" charset="0"/>
              </a:rPr>
              <a:t>Learning Breakthrough</a:t>
            </a:r>
          </a:p>
        </p:txBody>
      </p:sp>
      <p:sp>
        <p:nvSpPr>
          <p:cNvPr id="9" name="TextBox 8">
            <a:extLst>
              <a:ext uri="{FF2B5EF4-FFF2-40B4-BE49-F238E27FC236}">
                <a16:creationId xmlns:a16="http://schemas.microsoft.com/office/drawing/2014/main" id="{2B9C8812-FAA2-115C-1E68-DE1412B27C3D}"/>
              </a:ext>
            </a:extLst>
          </p:cNvPr>
          <p:cNvSpPr txBox="1"/>
          <p:nvPr/>
        </p:nvSpPr>
        <p:spPr>
          <a:xfrm>
            <a:off x="723900" y="1836893"/>
            <a:ext cx="5638800" cy="707886"/>
          </a:xfrm>
          <a:prstGeom prst="rect">
            <a:avLst/>
          </a:prstGeom>
          <a:noFill/>
        </p:spPr>
        <p:txBody>
          <a:bodyPr wrap="square">
            <a:spAutoFit/>
          </a:bodyPr>
          <a:lstStyle/>
          <a:p>
            <a:r>
              <a:rPr lang="en-US" sz="2000" dirty="0" err="1"/>
              <a:t>AlexNet</a:t>
            </a:r>
            <a:r>
              <a:rPr lang="en-US" sz="2000" dirty="0"/>
              <a:t> wins ImageNet using </a:t>
            </a:r>
            <a:r>
              <a:rPr lang="en-US" sz="2000" b="1" dirty="0">
                <a:solidFill>
                  <a:srgbClr val="6CB930"/>
                </a:solidFill>
              </a:rPr>
              <a:t>NVIDIA</a:t>
            </a:r>
            <a:r>
              <a:rPr lang="en-US" sz="2000" dirty="0"/>
              <a:t> GPUs — DL becomes practical</a:t>
            </a:r>
            <a:endParaRPr lang="en-IN" sz="2000" dirty="0"/>
          </a:p>
        </p:txBody>
      </p:sp>
      <p:sp>
        <p:nvSpPr>
          <p:cNvPr id="10" name="TextBox 9">
            <a:extLst>
              <a:ext uri="{FF2B5EF4-FFF2-40B4-BE49-F238E27FC236}">
                <a16:creationId xmlns:a16="http://schemas.microsoft.com/office/drawing/2014/main" id="{7122B33C-3808-CCB9-23E7-63F59C40C0FD}"/>
              </a:ext>
            </a:extLst>
          </p:cNvPr>
          <p:cNvSpPr txBox="1"/>
          <p:nvPr/>
        </p:nvSpPr>
        <p:spPr>
          <a:xfrm>
            <a:off x="723900" y="2895566"/>
            <a:ext cx="6096000" cy="400110"/>
          </a:xfrm>
          <a:prstGeom prst="rect">
            <a:avLst/>
          </a:prstGeom>
          <a:noFill/>
        </p:spPr>
        <p:txBody>
          <a:bodyPr wrap="square">
            <a:spAutoFit/>
          </a:bodyPr>
          <a:lstStyle/>
          <a:p>
            <a:r>
              <a:rPr lang="en-US" sz="2000" b="1" dirty="0">
                <a:solidFill>
                  <a:srgbClr val="6CB930"/>
                </a:solidFill>
              </a:rPr>
              <a:t>CUDA</a:t>
            </a:r>
            <a:r>
              <a:rPr lang="en-US" sz="2000" dirty="0"/>
              <a:t> + </a:t>
            </a:r>
            <a:r>
              <a:rPr lang="en-US" sz="2000" b="1" dirty="0" err="1">
                <a:solidFill>
                  <a:srgbClr val="6CB930"/>
                </a:solidFill>
              </a:rPr>
              <a:t>cuDNN</a:t>
            </a:r>
            <a:r>
              <a:rPr lang="en-US" sz="2000" dirty="0"/>
              <a:t> enable massive speed-ups in training</a:t>
            </a:r>
            <a:endParaRPr lang="en-IN" sz="2000" dirty="0"/>
          </a:p>
        </p:txBody>
      </p:sp>
      <p:sp>
        <p:nvSpPr>
          <p:cNvPr id="11" name="TextBox 10">
            <a:extLst>
              <a:ext uri="{FF2B5EF4-FFF2-40B4-BE49-F238E27FC236}">
                <a16:creationId xmlns:a16="http://schemas.microsoft.com/office/drawing/2014/main" id="{2B304919-92D6-16CB-2FAF-3F850C79D20D}"/>
              </a:ext>
            </a:extLst>
          </p:cNvPr>
          <p:cNvSpPr txBox="1"/>
          <p:nvPr/>
        </p:nvSpPr>
        <p:spPr>
          <a:xfrm>
            <a:off x="723900" y="3646462"/>
            <a:ext cx="6096000" cy="400110"/>
          </a:xfrm>
          <a:prstGeom prst="rect">
            <a:avLst/>
          </a:prstGeom>
          <a:noFill/>
        </p:spPr>
        <p:txBody>
          <a:bodyPr wrap="square">
            <a:spAutoFit/>
          </a:bodyPr>
          <a:lstStyle/>
          <a:p>
            <a:r>
              <a:rPr lang="en-US" sz="2000" dirty="0"/>
              <a:t>DL explosion begins → </a:t>
            </a:r>
            <a:r>
              <a:rPr lang="en-US" sz="2000" b="1" dirty="0">
                <a:solidFill>
                  <a:srgbClr val="6CB930"/>
                </a:solidFill>
              </a:rPr>
              <a:t>CUDA</a:t>
            </a:r>
            <a:r>
              <a:rPr lang="en-US" sz="2000" dirty="0"/>
              <a:t> becomes the go-to backend</a:t>
            </a:r>
            <a:endParaRPr lang="en-IN" sz="2000" dirty="0"/>
          </a:p>
        </p:txBody>
      </p:sp>
    </p:spTree>
    <p:extLst>
      <p:ext uri="{BB962C8B-B14F-4D97-AF65-F5344CB8AC3E}">
        <p14:creationId xmlns:p14="http://schemas.microsoft.com/office/powerpoint/2010/main" val="3941112310"/>
      </p:ext>
    </p:extLst>
  </p:cSld>
  <p:clrMapOvr>
    <a:masterClrMapping/>
  </p:clrMapOvr>
  <mc:AlternateContent xmlns:mc="http://schemas.openxmlformats.org/markup-compatibility/2006">
    <mc:Choice xmlns:p159="http://schemas.microsoft.com/office/powerpoint/2015/09/main" Requires="p159">
      <p:transition spd="med">
        <p159:morph option="byObject"/>
        <p:sndAc>
          <p:stSnd>
            <p:snd r:embed="rId3" name="timeline_2012_audio.wav"/>
          </p:stSnd>
        </p:sndAc>
      </p:transition>
    </mc:Choice>
    <mc:Fallback>
      <p:transition spd="med">
        <p:fade/>
        <p:sndAc>
          <p:stSnd>
            <p:snd r:embed="rId3" name="timeline_2012_audio.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D9CD1-2F97-47E8-1C6C-95DEB859E8B9}"/>
            </a:ext>
          </a:extLst>
        </p:cNvPr>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62B47DF2-5120-407D-F393-CB71DFCD8AAB}"/>
              </a:ext>
            </a:extLst>
          </p:cNvPr>
          <p:cNvCxnSpPr/>
          <p:nvPr/>
        </p:nvCxnSpPr>
        <p:spPr>
          <a:xfrm>
            <a:off x="4022400" y="5405827"/>
            <a:ext cx="54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6">
            <a:extLst>
              <a:ext uri="{FF2B5EF4-FFF2-40B4-BE49-F238E27FC236}">
                <a16:creationId xmlns:a16="http://schemas.microsoft.com/office/drawing/2014/main" id="{279043AC-4575-7F44-0619-CAAB2C4C4127}"/>
              </a:ext>
            </a:extLst>
          </p:cNvPr>
          <p:cNvSpPr/>
          <p:nvPr/>
        </p:nvSpPr>
        <p:spPr>
          <a:xfrm>
            <a:off x="92064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2025</a:t>
            </a:r>
          </a:p>
        </p:txBody>
      </p:sp>
      <p:sp>
        <p:nvSpPr>
          <p:cNvPr id="30" name="!!oval5">
            <a:extLst>
              <a:ext uri="{FF2B5EF4-FFF2-40B4-BE49-F238E27FC236}">
                <a16:creationId xmlns:a16="http://schemas.microsoft.com/office/drawing/2014/main" id="{8ECB5AD7-9A0C-26DD-A3C4-1E9AC4689903}"/>
              </a:ext>
            </a:extLst>
          </p:cNvPr>
          <p:cNvSpPr/>
          <p:nvPr/>
        </p:nvSpPr>
        <p:spPr>
          <a:xfrm>
            <a:off x="81696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2023</a:t>
            </a:r>
          </a:p>
        </p:txBody>
      </p:sp>
      <p:sp>
        <p:nvSpPr>
          <p:cNvPr id="29" name="!!oval4">
            <a:extLst>
              <a:ext uri="{FF2B5EF4-FFF2-40B4-BE49-F238E27FC236}">
                <a16:creationId xmlns:a16="http://schemas.microsoft.com/office/drawing/2014/main" id="{0A2CC843-95BD-8DFC-7833-CFF754B29CFA}"/>
              </a:ext>
            </a:extLst>
          </p:cNvPr>
          <p:cNvSpPr/>
          <p:nvPr/>
        </p:nvSpPr>
        <p:spPr>
          <a:xfrm>
            <a:off x="71328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2020</a:t>
            </a:r>
          </a:p>
        </p:txBody>
      </p:sp>
      <p:sp>
        <p:nvSpPr>
          <p:cNvPr id="28" name="!!oval3">
            <a:extLst>
              <a:ext uri="{FF2B5EF4-FFF2-40B4-BE49-F238E27FC236}">
                <a16:creationId xmlns:a16="http://schemas.microsoft.com/office/drawing/2014/main" id="{D9730349-4B0E-EB16-3187-CFFA28E03467}"/>
              </a:ext>
            </a:extLst>
          </p:cNvPr>
          <p:cNvSpPr/>
          <p:nvPr/>
        </p:nvSpPr>
        <p:spPr>
          <a:xfrm>
            <a:off x="5370173" y="4572000"/>
            <a:ext cx="1667654" cy="166765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400" dirty="0">
                <a:solidFill>
                  <a:schemeClr val="tx1"/>
                </a:solidFill>
                <a:latin typeface="Agency FB" panose="020B0503020202020204" pitchFamily="34" charset="0"/>
              </a:rPr>
              <a:t>2014-16</a:t>
            </a:r>
          </a:p>
        </p:txBody>
      </p:sp>
      <p:sp>
        <p:nvSpPr>
          <p:cNvPr id="27" name="!!oval2">
            <a:extLst>
              <a:ext uri="{FF2B5EF4-FFF2-40B4-BE49-F238E27FC236}">
                <a16:creationId xmlns:a16="http://schemas.microsoft.com/office/drawing/2014/main" id="{46D71D49-5EE3-D004-AD31-2B397E1A7668}"/>
              </a:ext>
            </a:extLst>
          </p:cNvPr>
          <p:cNvSpPr/>
          <p:nvPr/>
        </p:nvSpPr>
        <p:spPr>
          <a:xfrm>
            <a:off x="50592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2012</a:t>
            </a:r>
          </a:p>
        </p:txBody>
      </p:sp>
      <p:sp>
        <p:nvSpPr>
          <p:cNvPr id="25" name="!!oval1">
            <a:extLst>
              <a:ext uri="{FF2B5EF4-FFF2-40B4-BE49-F238E27FC236}">
                <a16:creationId xmlns:a16="http://schemas.microsoft.com/office/drawing/2014/main" id="{80351580-AB90-3EAD-2D16-7B4938252521}"/>
              </a:ext>
            </a:extLst>
          </p:cNvPr>
          <p:cNvSpPr/>
          <p:nvPr/>
        </p:nvSpPr>
        <p:spPr>
          <a:xfrm>
            <a:off x="40224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2006</a:t>
            </a:r>
          </a:p>
        </p:txBody>
      </p:sp>
      <p:sp>
        <p:nvSpPr>
          <p:cNvPr id="2" name="TextBox 1">
            <a:extLst>
              <a:ext uri="{FF2B5EF4-FFF2-40B4-BE49-F238E27FC236}">
                <a16:creationId xmlns:a16="http://schemas.microsoft.com/office/drawing/2014/main" id="{F4EDAEE7-DB4B-5D0F-E1C7-13571AA3648D}"/>
              </a:ext>
            </a:extLst>
          </p:cNvPr>
          <p:cNvSpPr txBox="1"/>
          <p:nvPr/>
        </p:nvSpPr>
        <p:spPr>
          <a:xfrm>
            <a:off x="723900" y="664823"/>
            <a:ext cx="6096000" cy="707886"/>
          </a:xfrm>
          <a:prstGeom prst="rect">
            <a:avLst/>
          </a:prstGeom>
          <a:noFill/>
        </p:spPr>
        <p:txBody>
          <a:bodyPr wrap="square">
            <a:spAutoFit/>
          </a:bodyPr>
          <a:lstStyle>
            <a:defPPr>
              <a:defRPr lang="en-US"/>
            </a:defPPr>
            <a:lvl1pPr>
              <a:defRPr sz="4000" b="1">
                <a:solidFill>
                  <a:srgbClr val="6CB930"/>
                </a:solidFill>
                <a:latin typeface="Agency FB" panose="020B0503020202020204" pitchFamily="34" charset="0"/>
              </a:defRPr>
            </a:lvl1pPr>
          </a:lstStyle>
          <a:p>
            <a:r>
              <a:rPr lang="en-IN" dirty="0"/>
              <a:t>Lock-in </a:t>
            </a:r>
            <a:r>
              <a:rPr lang="en-IN" dirty="0">
                <a:solidFill>
                  <a:schemeClr val="tx1"/>
                </a:solidFill>
              </a:rPr>
              <a:t>Begins</a:t>
            </a:r>
          </a:p>
        </p:txBody>
      </p:sp>
      <p:sp>
        <p:nvSpPr>
          <p:cNvPr id="3" name="TextBox 2">
            <a:extLst>
              <a:ext uri="{FF2B5EF4-FFF2-40B4-BE49-F238E27FC236}">
                <a16:creationId xmlns:a16="http://schemas.microsoft.com/office/drawing/2014/main" id="{2F522322-E9EE-F930-7211-90C6023E8C4B}"/>
              </a:ext>
            </a:extLst>
          </p:cNvPr>
          <p:cNvSpPr txBox="1"/>
          <p:nvPr/>
        </p:nvSpPr>
        <p:spPr>
          <a:xfrm>
            <a:off x="723900" y="1836893"/>
            <a:ext cx="5601949" cy="707886"/>
          </a:xfrm>
          <a:prstGeom prst="rect">
            <a:avLst/>
          </a:prstGeom>
          <a:noFill/>
        </p:spPr>
        <p:txBody>
          <a:bodyPr wrap="square">
            <a:spAutoFit/>
          </a:bodyPr>
          <a:lstStyle/>
          <a:p>
            <a:r>
              <a:rPr lang="en-US" sz="2000" dirty="0"/>
              <a:t>TensorFlow, </a:t>
            </a:r>
            <a:r>
              <a:rPr lang="en-US" sz="2000" dirty="0" err="1"/>
              <a:t>PyTorch</a:t>
            </a:r>
            <a:r>
              <a:rPr lang="en-US" sz="2000" dirty="0"/>
              <a:t>, Caffe, Theano — all support </a:t>
            </a:r>
            <a:r>
              <a:rPr lang="en-US" sz="2000" b="1" dirty="0">
                <a:solidFill>
                  <a:srgbClr val="6CB930"/>
                </a:solidFill>
              </a:rPr>
              <a:t>CUDA</a:t>
            </a:r>
            <a:r>
              <a:rPr lang="en-US" sz="2000" dirty="0"/>
              <a:t> by default</a:t>
            </a:r>
            <a:endParaRPr lang="en-IN" sz="2000" dirty="0"/>
          </a:p>
        </p:txBody>
      </p:sp>
      <p:sp>
        <p:nvSpPr>
          <p:cNvPr id="4" name="TextBox 3">
            <a:extLst>
              <a:ext uri="{FF2B5EF4-FFF2-40B4-BE49-F238E27FC236}">
                <a16:creationId xmlns:a16="http://schemas.microsoft.com/office/drawing/2014/main" id="{ADB89502-E7C2-BEB2-1B1D-50B531904176}"/>
              </a:ext>
            </a:extLst>
          </p:cNvPr>
          <p:cNvSpPr txBox="1"/>
          <p:nvPr/>
        </p:nvSpPr>
        <p:spPr>
          <a:xfrm>
            <a:off x="723900" y="2895566"/>
            <a:ext cx="6313927" cy="400110"/>
          </a:xfrm>
          <a:prstGeom prst="rect">
            <a:avLst/>
          </a:prstGeom>
          <a:noFill/>
        </p:spPr>
        <p:txBody>
          <a:bodyPr wrap="square">
            <a:spAutoFit/>
          </a:bodyPr>
          <a:lstStyle/>
          <a:p>
            <a:r>
              <a:rPr lang="en-US" sz="2000" dirty="0"/>
              <a:t>Ecosystem builds on top of </a:t>
            </a:r>
            <a:r>
              <a:rPr lang="en-US" sz="2000" b="1" dirty="0">
                <a:solidFill>
                  <a:srgbClr val="6CB930"/>
                </a:solidFill>
              </a:rPr>
              <a:t>CUDA</a:t>
            </a:r>
            <a:r>
              <a:rPr lang="en-US" sz="2000" dirty="0"/>
              <a:t>: </a:t>
            </a:r>
            <a:r>
              <a:rPr lang="en-US" sz="2000" dirty="0" err="1"/>
              <a:t>cuDNN</a:t>
            </a:r>
            <a:r>
              <a:rPr lang="en-US" sz="2000" dirty="0"/>
              <a:t>, NCCL, </a:t>
            </a:r>
            <a:r>
              <a:rPr lang="en-US" sz="2000" dirty="0" err="1"/>
              <a:t>TensorRT</a:t>
            </a:r>
            <a:endParaRPr lang="en-IN" sz="2000" dirty="0"/>
          </a:p>
        </p:txBody>
      </p:sp>
      <p:sp>
        <p:nvSpPr>
          <p:cNvPr id="5" name="TextBox 4">
            <a:extLst>
              <a:ext uri="{FF2B5EF4-FFF2-40B4-BE49-F238E27FC236}">
                <a16:creationId xmlns:a16="http://schemas.microsoft.com/office/drawing/2014/main" id="{673FBE5C-A301-CAE6-93E9-F52A4B8D1A9C}"/>
              </a:ext>
            </a:extLst>
          </p:cNvPr>
          <p:cNvSpPr txBox="1"/>
          <p:nvPr/>
        </p:nvSpPr>
        <p:spPr>
          <a:xfrm>
            <a:off x="723899" y="3646462"/>
            <a:ext cx="6313927" cy="707886"/>
          </a:xfrm>
          <a:prstGeom prst="rect">
            <a:avLst/>
          </a:prstGeom>
          <a:noFill/>
        </p:spPr>
        <p:txBody>
          <a:bodyPr wrap="square">
            <a:spAutoFit/>
          </a:bodyPr>
          <a:lstStyle/>
          <a:p>
            <a:r>
              <a:rPr lang="en-US" sz="2000" dirty="0"/>
              <a:t>Developers now write </a:t>
            </a:r>
            <a:r>
              <a:rPr lang="en-US" sz="2000" b="1" dirty="0">
                <a:solidFill>
                  <a:srgbClr val="6CB930"/>
                </a:solidFill>
              </a:rPr>
              <a:t>CUDA</a:t>
            </a:r>
            <a:r>
              <a:rPr lang="en-US" sz="2000" dirty="0"/>
              <a:t>-compatible models → lock-in deepens</a:t>
            </a:r>
            <a:endParaRPr lang="en-IN" sz="2000" dirty="0"/>
          </a:p>
        </p:txBody>
      </p:sp>
    </p:spTree>
    <p:extLst>
      <p:ext uri="{BB962C8B-B14F-4D97-AF65-F5344CB8AC3E}">
        <p14:creationId xmlns:p14="http://schemas.microsoft.com/office/powerpoint/2010/main" val="2425604597"/>
      </p:ext>
    </p:extLst>
  </p:cSld>
  <p:clrMapOvr>
    <a:masterClrMapping/>
  </p:clrMapOvr>
  <mc:AlternateContent xmlns:mc="http://schemas.openxmlformats.org/markup-compatibility/2006">
    <mc:Choice xmlns:p159="http://schemas.microsoft.com/office/powerpoint/2015/09/main" Requires="p159">
      <p:transition spd="med">
        <p159:morph option="byObject"/>
        <p:sndAc>
          <p:stSnd>
            <p:snd r:embed="rId3" name="timeline_2014_audio.wav"/>
          </p:stSnd>
        </p:sndAc>
      </p:transition>
    </mc:Choice>
    <mc:Fallback>
      <p:transition spd="med">
        <p:fade/>
        <p:sndAc>
          <p:stSnd>
            <p:snd r:embed="rId3" name="timeline_2014_audio.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2BAB0-F50D-3569-9522-03B2DDC8E2C4}"/>
            </a:ext>
          </a:extLst>
        </p:cNvPr>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4AC74539-093D-CE19-1A60-89EDC69245BA}"/>
              </a:ext>
            </a:extLst>
          </p:cNvPr>
          <p:cNvCxnSpPr/>
          <p:nvPr/>
        </p:nvCxnSpPr>
        <p:spPr>
          <a:xfrm>
            <a:off x="2985600" y="5405827"/>
            <a:ext cx="54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6">
            <a:extLst>
              <a:ext uri="{FF2B5EF4-FFF2-40B4-BE49-F238E27FC236}">
                <a16:creationId xmlns:a16="http://schemas.microsoft.com/office/drawing/2014/main" id="{90F7D228-5ED8-913B-023D-4F60774554FE}"/>
              </a:ext>
            </a:extLst>
          </p:cNvPr>
          <p:cNvSpPr/>
          <p:nvPr/>
        </p:nvSpPr>
        <p:spPr>
          <a:xfrm>
            <a:off x="81696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2025</a:t>
            </a:r>
          </a:p>
        </p:txBody>
      </p:sp>
      <p:sp>
        <p:nvSpPr>
          <p:cNvPr id="30" name="!!oval5">
            <a:extLst>
              <a:ext uri="{FF2B5EF4-FFF2-40B4-BE49-F238E27FC236}">
                <a16:creationId xmlns:a16="http://schemas.microsoft.com/office/drawing/2014/main" id="{571F3097-C794-4A06-8330-BBB41D179432}"/>
              </a:ext>
            </a:extLst>
          </p:cNvPr>
          <p:cNvSpPr/>
          <p:nvPr/>
        </p:nvSpPr>
        <p:spPr>
          <a:xfrm>
            <a:off x="71328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2023</a:t>
            </a:r>
          </a:p>
        </p:txBody>
      </p:sp>
      <p:sp>
        <p:nvSpPr>
          <p:cNvPr id="29" name="!!oval4">
            <a:extLst>
              <a:ext uri="{FF2B5EF4-FFF2-40B4-BE49-F238E27FC236}">
                <a16:creationId xmlns:a16="http://schemas.microsoft.com/office/drawing/2014/main" id="{7B252EE2-3C3A-6E87-189F-C35AA1896B79}"/>
              </a:ext>
            </a:extLst>
          </p:cNvPr>
          <p:cNvSpPr/>
          <p:nvPr/>
        </p:nvSpPr>
        <p:spPr>
          <a:xfrm>
            <a:off x="5389223" y="4591050"/>
            <a:ext cx="1629554" cy="162955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400" dirty="0">
                <a:solidFill>
                  <a:schemeClr val="tx1"/>
                </a:solidFill>
                <a:latin typeface="Agency FB" panose="020B0503020202020204" pitchFamily="34" charset="0"/>
              </a:rPr>
              <a:t>2020</a:t>
            </a:r>
          </a:p>
        </p:txBody>
      </p:sp>
      <p:sp>
        <p:nvSpPr>
          <p:cNvPr id="28" name="!!oval3">
            <a:extLst>
              <a:ext uri="{FF2B5EF4-FFF2-40B4-BE49-F238E27FC236}">
                <a16:creationId xmlns:a16="http://schemas.microsoft.com/office/drawing/2014/main" id="{5E77519F-640B-1025-B0AF-71E9B80A1C25}"/>
              </a:ext>
            </a:extLst>
          </p:cNvPr>
          <p:cNvSpPr/>
          <p:nvPr/>
        </p:nvSpPr>
        <p:spPr>
          <a:xfrm>
            <a:off x="50592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2014-16</a:t>
            </a:r>
          </a:p>
        </p:txBody>
      </p:sp>
      <p:sp>
        <p:nvSpPr>
          <p:cNvPr id="27" name="!!oval2">
            <a:extLst>
              <a:ext uri="{FF2B5EF4-FFF2-40B4-BE49-F238E27FC236}">
                <a16:creationId xmlns:a16="http://schemas.microsoft.com/office/drawing/2014/main" id="{26E33441-3A89-9647-2B6C-250F8AF42811}"/>
              </a:ext>
            </a:extLst>
          </p:cNvPr>
          <p:cNvSpPr/>
          <p:nvPr/>
        </p:nvSpPr>
        <p:spPr>
          <a:xfrm>
            <a:off x="40224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2012</a:t>
            </a:r>
          </a:p>
        </p:txBody>
      </p:sp>
      <p:sp>
        <p:nvSpPr>
          <p:cNvPr id="25" name="!!oval1">
            <a:extLst>
              <a:ext uri="{FF2B5EF4-FFF2-40B4-BE49-F238E27FC236}">
                <a16:creationId xmlns:a16="http://schemas.microsoft.com/office/drawing/2014/main" id="{52E69388-1194-8EB8-52C3-E54225731EE7}"/>
              </a:ext>
            </a:extLst>
          </p:cNvPr>
          <p:cNvSpPr/>
          <p:nvPr/>
        </p:nvSpPr>
        <p:spPr>
          <a:xfrm>
            <a:off x="29856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2006</a:t>
            </a:r>
          </a:p>
        </p:txBody>
      </p:sp>
      <p:sp>
        <p:nvSpPr>
          <p:cNvPr id="2" name="TextBox 1">
            <a:extLst>
              <a:ext uri="{FF2B5EF4-FFF2-40B4-BE49-F238E27FC236}">
                <a16:creationId xmlns:a16="http://schemas.microsoft.com/office/drawing/2014/main" id="{785919B4-484F-C4A2-173E-2F89F24AC8D0}"/>
              </a:ext>
            </a:extLst>
          </p:cNvPr>
          <p:cNvSpPr txBox="1"/>
          <p:nvPr/>
        </p:nvSpPr>
        <p:spPr>
          <a:xfrm>
            <a:off x="723900" y="664823"/>
            <a:ext cx="6096000" cy="707886"/>
          </a:xfrm>
          <a:prstGeom prst="rect">
            <a:avLst/>
          </a:prstGeom>
          <a:noFill/>
        </p:spPr>
        <p:txBody>
          <a:bodyPr wrap="square">
            <a:spAutoFit/>
          </a:bodyPr>
          <a:lstStyle>
            <a:defPPr>
              <a:defRPr lang="en-US"/>
            </a:defPPr>
            <a:lvl1pPr>
              <a:defRPr sz="4000" b="1">
                <a:solidFill>
                  <a:srgbClr val="6CB930"/>
                </a:solidFill>
                <a:latin typeface="Agency FB" panose="020B0503020202020204" pitchFamily="34" charset="0"/>
              </a:defRPr>
            </a:lvl1pPr>
          </a:lstStyle>
          <a:p>
            <a:r>
              <a:rPr lang="en-IN" dirty="0"/>
              <a:t>Enterprise </a:t>
            </a:r>
            <a:r>
              <a:rPr lang="en-IN" dirty="0">
                <a:solidFill>
                  <a:schemeClr val="tx1"/>
                </a:solidFill>
              </a:rPr>
              <a:t>Expansion</a:t>
            </a:r>
          </a:p>
        </p:txBody>
      </p:sp>
      <p:sp>
        <p:nvSpPr>
          <p:cNvPr id="3" name="TextBox 2">
            <a:extLst>
              <a:ext uri="{FF2B5EF4-FFF2-40B4-BE49-F238E27FC236}">
                <a16:creationId xmlns:a16="http://schemas.microsoft.com/office/drawing/2014/main" id="{36D9236E-5631-074B-32E4-4A6337B75040}"/>
              </a:ext>
            </a:extLst>
          </p:cNvPr>
          <p:cNvSpPr txBox="1"/>
          <p:nvPr/>
        </p:nvSpPr>
        <p:spPr>
          <a:xfrm>
            <a:off x="723900" y="1836893"/>
            <a:ext cx="5601949" cy="400110"/>
          </a:xfrm>
          <a:prstGeom prst="rect">
            <a:avLst/>
          </a:prstGeom>
          <a:noFill/>
        </p:spPr>
        <p:txBody>
          <a:bodyPr wrap="square">
            <a:spAutoFit/>
          </a:bodyPr>
          <a:lstStyle/>
          <a:p>
            <a:r>
              <a:rPr lang="en-IN" sz="2000" b="1" dirty="0">
                <a:solidFill>
                  <a:srgbClr val="6CB930"/>
                </a:solidFill>
              </a:rPr>
              <a:t>NVIDIA</a:t>
            </a:r>
            <a:r>
              <a:rPr lang="en-IN" sz="2000" dirty="0"/>
              <a:t> launches AI Enterprise suite and DGX Cloud</a:t>
            </a:r>
          </a:p>
        </p:txBody>
      </p:sp>
      <p:sp>
        <p:nvSpPr>
          <p:cNvPr id="4" name="TextBox 3">
            <a:extLst>
              <a:ext uri="{FF2B5EF4-FFF2-40B4-BE49-F238E27FC236}">
                <a16:creationId xmlns:a16="http://schemas.microsoft.com/office/drawing/2014/main" id="{EC69D321-5CEF-528F-0E15-4C8FFD55937F}"/>
              </a:ext>
            </a:extLst>
          </p:cNvPr>
          <p:cNvSpPr txBox="1"/>
          <p:nvPr/>
        </p:nvSpPr>
        <p:spPr>
          <a:xfrm>
            <a:off x="723900" y="2587789"/>
            <a:ext cx="6313927" cy="707886"/>
          </a:xfrm>
          <a:prstGeom prst="rect">
            <a:avLst/>
          </a:prstGeom>
          <a:noFill/>
        </p:spPr>
        <p:txBody>
          <a:bodyPr wrap="square">
            <a:spAutoFit/>
          </a:bodyPr>
          <a:lstStyle/>
          <a:p>
            <a:r>
              <a:rPr lang="en-US" sz="2000" b="1" dirty="0">
                <a:solidFill>
                  <a:srgbClr val="6CB930"/>
                </a:solidFill>
              </a:rPr>
              <a:t>CUDA</a:t>
            </a:r>
            <a:r>
              <a:rPr lang="en-US" sz="2000" dirty="0"/>
              <a:t> becomes the foundation of large-scale AI deployments (e.g., OpenAI, Meta)</a:t>
            </a:r>
            <a:endParaRPr lang="en-IN" sz="2000" dirty="0"/>
          </a:p>
        </p:txBody>
      </p:sp>
      <p:sp>
        <p:nvSpPr>
          <p:cNvPr id="5" name="TextBox 4">
            <a:extLst>
              <a:ext uri="{FF2B5EF4-FFF2-40B4-BE49-F238E27FC236}">
                <a16:creationId xmlns:a16="http://schemas.microsoft.com/office/drawing/2014/main" id="{2A88DAA7-CFEC-67F6-A1BF-D47FB8E41C33}"/>
              </a:ext>
            </a:extLst>
          </p:cNvPr>
          <p:cNvSpPr txBox="1"/>
          <p:nvPr/>
        </p:nvSpPr>
        <p:spPr>
          <a:xfrm>
            <a:off x="723899" y="3646462"/>
            <a:ext cx="6313927" cy="400110"/>
          </a:xfrm>
          <a:prstGeom prst="rect">
            <a:avLst/>
          </a:prstGeom>
          <a:noFill/>
        </p:spPr>
        <p:txBody>
          <a:bodyPr wrap="square">
            <a:spAutoFit/>
          </a:bodyPr>
          <a:lstStyle/>
          <a:p>
            <a:r>
              <a:rPr lang="en-US" sz="2000" dirty="0"/>
              <a:t>Now part of commercial AI infrastructure</a:t>
            </a:r>
            <a:endParaRPr lang="en-IN" sz="2000" dirty="0"/>
          </a:p>
        </p:txBody>
      </p:sp>
    </p:spTree>
    <p:extLst>
      <p:ext uri="{BB962C8B-B14F-4D97-AF65-F5344CB8AC3E}">
        <p14:creationId xmlns:p14="http://schemas.microsoft.com/office/powerpoint/2010/main" val="3138644781"/>
      </p:ext>
    </p:extLst>
  </p:cSld>
  <p:clrMapOvr>
    <a:masterClrMapping/>
  </p:clrMapOvr>
  <mc:AlternateContent xmlns:mc="http://schemas.openxmlformats.org/markup-compatibility/2006">
    <mc:Choice xmlns:p159="http://schemas.microsoft.com/office/powerpoint/2015/09/main" Requires="p159">
      <p:transition spd="med">
        <p159:morph option="byObject"/>
        <p:sndAc>
          <p:stSnd>
            <p:snd r:embed="rId3" name="timeline_2020_audio.wav"/>
          </p:stSnd>
        </p:sndAc>
      </p:transition>
    </mc:Choice>
    <mc:Fallback>
      <p:transition spd="med">
        <p:fade/>
        <p:sndAc>
          <p:stSnd>
            <p:snd r:embed="rId3" name="timeline_2020_audio.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29287-9DA6-9F02-F2C0-719EFF9957ED}"/>
            </a:ext>
          </a:extLst>
        </p:cNvPr>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C415EF5-0F7F-B61E-80EF-B1DC732AB094}"/>
              </a:ext>
            </a:extLst>
          </p:cNvPr>
          <p:cNvCxnSpPr/>
          <p:nvPr/>
        </p:nvCxnSpPr>
        <p:spPr>
          <a:xfrm>
            <a:off x="1948800" y="5405827"/>
            <a:ext cx="54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6">
            <a:extLst>
              <a:ext uri="{FF2B5EF4-FFF2-40B4-BE49-F238E27FC236}">
                <a16:creationId xmlns:a16="http://schemas.microsoft.com/office/drawing/2014/main" id="{49637658-6B74-9F24-5C23-E7D50DB68192}"/>
              </a:ext>
            </a:extLst>
          </p:cNvPr>
          <p:cNvSpPr/>
          <p:nvPr/>
        </p:nvSpPr>
        <p:spPr>
          <a:xfrm>
            <a:off x="71328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2025</a:t>
            </a:r>
          </a:p>
        </p:txBody>
      </p:sp>
      <p:sp>
        <p:nvSpPr>
          <p:cNvPr id="30" name="!!oval5">
            <a:extLst>
              <a:ext uri="{FF2B5EF4-FFF2-40B4-BE49-F238E27FC236}">
                <a16:creationId xmlns:a16="http://schemas.microsoft.com/office/drawing/2014/main" id="{0D37CCBD-7C2F-55BD-8D83-247D9B136847}"/>
              </a:ext>
            </a:extLst>
          </p:cNvPr>
          <p:cNvSpPr/>
          <p:nvPr/>
        </p:nvSpPr>
        <p:spPr>
          <a:xfrm>
            <a:off x="5408273" y="4610100"/>
            <a:ext cx="1591454" cy="159145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400" dirty="0">
                <a:solidFill>
                  <a:schemeClr val="tx1"/>
                </a:solidFill>
                <a:latin typeface="Agency FB" panose="020B0503020202020204" pitchFamily="34" charset="0"/>
              </a:rPr>
              <a:t>2023</a:t>
            </a:r>
          </a:p>
        </p:txBody>
      </p:sp>
      <p:sp>
        <p:nvSpPr>
          <p:cNvPr id="29" name="!!oval4">
            <a:extLst>
              <a:ext uri="{FF2B5EF4-FFF2-40B4-BE49-F238E27FC236}">
                <a16:creationId xmlns:a16="http://schemas.microsoft.com/office/drawing/2014/main" id="{E35D583D-B4DB-EDDA-0586-5BD3A982B5F0}"/>
              </a:ext>
            </a:extLst>
          </p:cNvPr>
          <p:cNvSpPr/>
          <p:nvPr/>
        </p:nvSpPr>
        <p:spPr>
          <a:xfrm>
            <a:off x="50592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2020</a:t>
            </a:r>
          </a:p>
        </p:txBody>
      </p:sp>
      <p:sp>
        <p:nvSpPr>
          <p:cNvPr id="28" name="!!oval3">
            <a:extLst>
              <a:ext uri="{FF2B5EF4-FFF2-40B4-BE49-F238E27FC236}">
                <a16:creationId xmlns:a16="http://schemas.microsoft.com/office/drawing/2014/main" id="{0A0857E5-96C7-22E0-5720-E750FA5F2F00}"/>
              </a:ext>
            </a:extLst>
          </p:cNvPr>
          <p:cNvSpPr/>
          <p:nvPr/>
        </p:nvSpPr>
        <p:spPr>
          <a:xfrm>
            <a:off x="40224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2014-16</a:t>
            </a:r>
          </a:p>
        </p:txBody>
      </p:sp>
      <p:sp>
        <p:nvSpPr>
          <p:cNvPr id="27" name="!!oval2">
            <a:extLst>
              <a:ext uri="{FF2B5EF4-FFF2-40B4-BE49-F238E27FC236}">
                <a16:creationId xmlns:a16="http://schemas.microsoft.com/office/drawing/2014/main" id="{78230FD4-C8C7-5267-7913-4895D2DAFF61}"/>
              </a:ext>
            </a:extLst>
          </p:cNvPr>
          <p:cNvSpPr/>
          <p:nvPr/>
        </p:nvSpPr>
        <p:spPr>
          <a:xfrm>
            <a:off x="29856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2012</a:t>
            </a:r>
          </a:p>
        </p:txBody>
      </p:sp>
      <p:sp>
        <p:nvSpPr>
          <p:cNvPr id="25" name="!!oval1">
            <a:extLst>
              <a:ext uri="{FF2B5EF4-FFF2-40B4-BE49-F238E27FC236}">
                <a16:creationId xmlns:a16="http://schemas.microsoft.com/office/drawing/2014/main" id="{43960D48-9FAC-DCD2-1554-C84F305BB48C}"/>
              </a:ext>
            </a:extLst>
          </p:cNvPr>
          <p:cNvSpPr/>
          <p:nvPr/>
        </p:nvSpPr>
        <p:spPr>
          <a:xfrm>
            <a:off x="19488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2006</a:t>
            </a:r>
          </a:p>
        </p:txBody>
      </p:sp>
      <p:sp>
        <p:nvSpPr>
          <p:cNvPr id="2" name="TextBox 1">
            <a:extLst>
              <a:ext uri="{FF2B5EF4-FFF2-40B4-BE49-F238E27FC236}">
                <a16:creationId xmlns:a16="http://schemas.microsoft.com/office/drawing/2014/main" id="{D585F2C7-FB79-C660-574B-37B27B72726E}"/>
              </a:ext>
            </a:extLst>
          </p:cNvPr>
          <p:cNvSpPr txBox="1"/>
          <p:nvPr/>
        </p:nvSpPr>
        <p:spPr>
          <a:xfrm>
            <a:off x="723900" y="664823"/>
            <a:ext cx="6096000" cy="707886"/>
          </a:xfrm>
          <a:prstGeom prst="rect">
            <a:avLst/>
          </a:prstGeom>
          <a:noFill/>
        </p:spPr>
        <p:txBody>
          <a:bodyPr wrap="square">
            <a:spAutoFit/>
          </a:bodyPr>
          <a:lstStyle>
            <a:defPPr>
              <a:defRPr lang="en-US"/>
            </a:defPPr>
            <a:lvl1pPr>
              <a:defRPr sz="4000" b="1">
                <a:solidFill>
                  <a:srgbClr val="6CB930"/>
                </a:solidFill>
                <a:latin typeface="Agency FB" panose="020B0503020202020204" pitchFamily="34" charset="0"/>
              </a:defRPr>
            </a:lvl1pPr>
          </a:lstStyle>
          <a:p>
            <a:r>
              <a:rPr lang="en-IN" dirty="0">
                <a:solidFill>
                  <a:schemeClr val="tx1"/>
                </a:solidFill>
              </a:rPr>
              <a:t>The</a:t>
            </a:r>
            <a:r>
              <a:rPr lang="en-IN" dirty="0"/>
              <a:t> ChatGPT </a:t>
            </a:r>
            <a:r>
              <a:rPr lang="en-IN" dirty="0">
                <a:solidFill>
                  <a:schemeClr val="tx1"/>
                </a:solidFill>
              </a:rPr>
              <a:t>Era</a:t>
            </a:r>
          </a:p>
        </p:txBody>
      </p:sp>
      <p:sp>
        <p:nvSpPr>
          <p:cNvPr id="3" name="TextBox 2">
            <a:extLst>
              <a:ext uri="{FF2B5EF4-FFF2-40B4-BE49-F238E27FC236}">
                <a16:creationId xmlns:a16="http://schemas.microsoft.com/office/drawing/2014/main" id="{9C1D0BFD-8719-5622-59C6-0BAFB5ED6486}"/>
              </a:ext>
            </a:extLst>
          </p:cNvPr>
          <p:cNvSpPr txBox="1"/>
          <p:nvPr/>
        </p:nvSpPr>
        <p:spPr>
          <a:xfrm>
            <a:off x="723901" y="1836893"/>
            <a:ext cx="5372100" cy="707886"/>
          </a:xfrm>
          <a:prstGeom prst="rect">
            <a:avLst/>
          </a:prstGeom>
          <a:noFill/>
        </p:spPr>
        <p:txBody>
          <a:bodyPr wrap="square">
            <a:spAutoFit/>
          </a:bodyPr>
          <a:lstStyle/>
          <a:p>
            <a:r>
              <a:rPr lang="en-US" sz="2000" dirty="0"/>
              <a:t>OpenAI’s ChatGPT runs on </a:t>
            </a:r>
            <a:r>
              <a:rPr lang="en-US" sz="2000" b="1" dirty="0">
                <a:solidFill>
                  <a:srgbClr val="6CB930"/>
                </a:solidFill>
              </a:rPr>
              <a:t>NVIDIA’s</a:t>
            </a:r>
            <a:r>
              <a:rPr lang="en-US" sz="2000" dirty="0"/>
              <a:t> A100/H100 — powered by CUDA</a:t>
            </a:r>
            <a:endParaRPr lang="en-IN" sz="2000" dirty="0"/>
          </a:p>
        </p:txBody>
      </p:sp>
      <p:sp>
        <p:nvSpPr>
          <p:cNvPr id="4" name="TextBox 3">
            <a:extLst>
              <a:ext uri="{FF2B5EF4-FFF2-40B4-BE49-F238E27FC236}">
                <a16:creationId xmlns:a16="http://schemas.microsoft.com/office/drawing/2014/main" id="{385FC744-07C6-7E5D-10AB-DA9788175B18}"/>
              </a:ext>
            </a:extLst>
          </p:cNvPr>
          <p:cNvSpPr txBox="1"/>
          <p:nvPr/>
        </p:nvSpPr>
        <p:spPr>
          <a:xfrm>
            <a:off x="723900" y="2895566"/>
            <a:ext cx="6313927" cy="400110"/>
          </a:xfrm>
          <a:prstGeom prst="rect">
            <a:avLst/>
          </a:prstGeom>
          <a:noFill/>
        </p:spPr>
        <p:txBody>
          <a:bodyPr wrap="square">
            <a:spAutoFit/>
          </a:bodyPr>
          <a:lstStyle/>
          <a:p>
            <a:r>
              <a:rPr lang="en-US" sz="2000" b="1" dirty="0">
                <a:solidFill>
                  <a:srgbClr val="6CB930"/>
                </a:solidFill>
              </a:rPr>
              <a:t>NVIDIA</a:t>
            </a:r>
            <a:r>
              <a:rPr lang="en-US" sz="2000" dirty="0"/>
              <a:t> becomes central to global LLM deployment</a:t>
            </a:r>
            <a:endParaRPr lang="en-IN" sz="2000" dirty="0"/>
          </a:p>
        </p:txBody>
      </p:sp>
      <p:sp>
        <p:nvSpPr>
          <p:cNvPr id="5" name="TextBox 4">
            <a:extLst>
              <a:ext uri="{FF2B5EF4-FFF2-40B4-BE49-F238E27FC236}">
                <a16:creationId xmlns:a16="http://schemas.microsoft.com/office/drawing/2014/main" id="{D77AE6C0-CCA1-B49A-C2E0-FF46A68AD0A7}"/>
              </a:ext>
            </a:extLst>
          </p:cNvPr>
          <p:cNvSpPr txBox="1"/>
          <p:nvPr/>
        </p:nvSpPr>
        <p:spPr>
          <a:xfrm>
            <a:off x="723899" y="3646462"/>
            <a:ext cx="6313927" cy="707886"/>
          </a:xfrm>
          <a:prstGeom prst="rect">
            <a:avLst/>
          </a:prstGeom>
          <a:noFill/>
        </p:spPr>
        <p:txBody>
          <a:bodyPr wrap="square">
            <a:spAutoFit/>
          </a:bodyPr>
          <a:lstStyle/>
          <a:p>
            <a:r>
              <a:rPr lang="en-US" sz="2000" dirty="0"/>
              <a:t>Explosion in data center revenue (from $10B → $45B in 2 years)</a:t>
            </a:r>
            <a:endParaRPr lang="en-IN" sz="2000" dirty="0"/>
          </a:p>
        </p:txBody>
      </p:sp>
    </p:spTree>
    <p:extLst>
      <p:ext uri="{BB962C8B-B14F-4D97-AF65-F5344CB8AC3E}">
        <p14:creationId xmlns:p14="http://schemas.microsoft.com/office/powerpoint/2010/main" val="1448859575"/>
      </p:ext>
    </p:extLst>
  </p:cSld>
  <p:clrMapOvr>
    <a:masterClrMapping/>
  </p:clrMapOvr>
  <mc:AlternateContent xmlns:mc="http://schemas.openxmlformats.org/markup-compatibility/2006">
    <mc:Choice xmlns:p159="http://schemas.microsoft.com/office/powerpoint/2015/09/main" Requires="p159">
      <p:transition spd="med">
        <p159:morph option="byObject"/>
        <p:sndAc>
          <p:stSnd>
            <p:snd r:embed="rId3" name="timeline_2023_audio.wav"/>
          </p:stSnd>
        </p:sndAc>
      </p:transition>
    </mc:Choice>
    <mc:Fallback>
      <p:transition spd="med">
        <p:fade/>
        <p:sndAc>
          <p:stSnd>
            <p:snd r:embed="rId3" name="timeline_2023_audio.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B689E-0FE2-3D66-363B-3D431E57FFBF}"/>
            </a:ext>
          </a:extLst>
        </p:cNvPr>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995F381F-753D-BCEA-B530-93B61D875183}"/>
              </a:ext>
            </a:extLst>
          </p:cNvPr>
          <p:cNvCxnSpPr/>
          <p:nvPr/>
        </p:nvCxnSpPr>
        <p:spPr>
          <a:xfrm>
            <a:off x="912000" y="5405827"/>
            <a:ext cx="54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6">
            <a:extLst>
              <a:ext uri="{FF2B5EF4-FFF2-40B4-BE49-F238E27FC236}">
                <a16:creationId xmlns:a16="http://schemas.microsoft.com/office/drawing/2014/main" id="{D9487685-8E95-E34D-D959-FFC8F441EC4D}"/>
              </a:ext>
            </a:extLst>
          </p:cNvPr>
          <p:cNvSpPr/>
          <p:nvPr/>
        </p:nvSpPr>
        <p:spPr>
          <a:xfrm>
            <a:off x="5427323" y="4629150"/>
            <a:ext cx="1553354" cy="155335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400" dirty="0">
                <a:solidFill>
                  <a:schemeClr val="tx1"/>
                </a:solidFill>
                <a:latin typeface="Agency FB" panose="020B0503020202020204" pitchFamily="34" charset="0"/>
              </a:rPr>
              <a:t>2025</a:t>
            </a:r>
          </a:p>
        </p:txBody>
      </p:sp>
      <p:sp>
        <p:nvSpPr>
          <p:cNvPr id="30" name="!!oval5">
            <a:extLst>
              <a:ext uri="{FF2B5EF4-FFF2-40B4-BE49-F238E27FC236}">
                <a16:creationId xmlns:a16="http://schemas.microsoft.com/office/drawing/2014/main" id="{2A646B87-94E8-A8D3-F9B7-48A03EF9E92B}"/>
              </a:ext>
            </a:extLst>
          </p:cNvPr>
          <p:cNvSpPr/>
          <p:nvPr/>
        </p:nvSpPr>
        <p:spPr>
          <a:xfrm>
            <a:off x="50592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2023</a:t>
            </a:r>
          </a:p>
        </p:txBody>
      </p:sp>
      <p:sp>
        <p:nvSpPr>
          <p:cNvPr id="29" name="!!oval4">
            <a:extLst>
              <a:ext uri="{FF2B5EF4-FFF2-40B4-BE49-F238E27FC236}">
                <a16:creationId xmlns:a16="http://schemas.microsoft.com/office/drawing/2014/main" id="{A4E4D19B-CADD-7B10-3590-FC6591857752}"/>
              </a:ext>
            </a:extLst>
          </p:cNvPr>
          <p:cNvSpPr/>
          <p:nvPr/>
        </p:nvSpPr>
        <p:spPr>
          <a:xfrm>
            <a:off x="40224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2020</a:t>
            </a:r>
          </a:p>
        </p:txBody>
      </p:sp>
      <p:sp>
        <p:nvSpPr>
          <p:cNvPr id="28" name="!!oval3">
            <a:extLst>
              <a:ext uri="{FF2B5EF4-FFF2-40B4-BE49-F238E27FC236}">
                <a16:creationId xmlns:a16="http://schemas.microsoft.com/office/drawing/2014/main" id="{C5934FD3-8F06-B0CB-F6C1-9BFA517FEE26}"/>
              </a:ext>
            </a:extLst>
          </p:cNvPr>
          <p:cNvSpPr/>
          <p:nvPr/>
        </p:nvSpPr>
        <p:spPr>
          <a:xfrm>
            <a:off x="29856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2014-16</a:t>
            </a:r>
          </a:p>
        </p:txBody>
      </p:sp>
      <p:sp>
        <p:nvSpPr>
          <p:cNvPr id="27" name="!!oval2">
            <a:extLst>
              <a:ext uri="{FF2B5EF4-FFF2-40B4-BE49-F238E27FC236}">
                <a16:creationId xmlns:a16="http://schemas.microsoft.com/office/drawing/2014/main" id="{EF6EDCDD-7DEB-9BAA-D7B9-BF18E4922411}"/>
              </a:ext>
            </a:extLst>
          </p:cNvPr>
          <p:cNvSpPr/>
          <p:nvPr/>
        </p:nvSpPr>
        <p:spPr>
          <a:xfrm>
            <a:off x="19488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2012</a:t>
            </a:r>
          </a:p>
        </p:txBody>
      </p:sp>
      <p:sp>
        <p:nvSpPr>
          <p:cNvPr id="25" name="!!oval1">
            <a:extLst>
              <a:ext uri="{FF2B5EF4-FFF2-40B4-BE49-F238E27FC236}">
                <a16:creationId xmlns:a16="http://schemas.microsoft.com/office/drawing/2014/main" id="{BBA07294-91C7-8307-D05E-0D0929AA504E}"/>
              </a:ext>
            </a:extLst>
          </p:cNvPr>
          <p:cNvSpPr/>
          <p:nvPr/>
        </p:nvSpPr>
        <p:spPr>
          <a:xfrm>
            <a:off x="912000" y="5297827"/>
            <a:ext cx="216000" cy="216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 dirty="0">
                <a:solidFill>
                  <a:schemeClr val="tx1"/>
                </a:solidFill>
                <a:latin typeface="Agency FB" panose="020B0503020202020204" pitchFamily="34" charset="0"/>
              </a:rPr>
              <a:t>2006</a:t>
            </a:r>
          </a:p>
        </p:txBody>
      </p:sp>
      <p:sp>
        <p:nvSpPr>
          <p:cNvPr id="2" name="TextBox 1">
            <a:extLst>
              <a:ext uri="{FF2B5EF4-FFF2-40B4-BE49-F238E27FC236}">
                <a16:creationId xmlns:a16="http://schemas.microsoft.com/office/drawing/2014/main" id="{EAFCA128-F2E5-EB3E-7724-9FAAF7866198}"/>
              </a:ext>
            </a:extLst>
          </p:cNvPr>
          <p:cNvSpPr txBox="1"/>
          <p:nvPr/>
        </p:nvSpPr>
        <p:spPr>
          <a:xfrm>
            <a:off x="723900" y="664823"/>
            <a:ext cx="6096000" cy="707886"/>
          </a:xfrm>
          <a:prstGeom prst="rect">
            <a:avLst/>
          </a:prstGeom>
          <a:noFill/>
        </p:spPr>
        <p:txBody>
          <a:bodyPr wrap="square">
            <a:spAutoFit/>
          </a:bodyPr>
          <a:lstStyle>
            <a:defPPr>
              <a:defRPr lang="en-US"/>
            </a:defPPr>
            <a:lvl1pPr>
              <a:defRPr sz="4000" b="1">
                <a:solidFill>
                  <a:srgbClr val="6CB930"/>
                </a:solidFill>
                <a:latin typeface="Agency FB" panose="020B0503020202020204" pitchFamily="34" charset="0"/>
              </a:defRPr>
            </a:lvl1pPr>
          </a:lstStyle>
          <a:p>
            <a:r>
              <a:rPr lang="en-IN" dirty="0"/>
              <a:t>CUDA </a:t>
            </a:r>
            <a:r>
              <a:rPr lang="en-IN" dirty="0">
                <a:solidFill>
                  <a:schemeClr val="tx1"/>
                </a:solidFill>
              </a:rPr>
              <a:t>Monopoly Solidified</a:t>
            </a:r>
          </a:p>
        </p:txBody>
      </p:sp>
      <p:sp>
        <p:nvSpPr>
          <p:cNvPr id="3" name="TextBox 2">
            <a:extLst>
              <a:ext uri="{FF2B5EF4-FFF2-40B4-BE49-F238E27FC236}">
                <a16:creationId xmlns:a16="http://schemas.microsoft.com/office/drawing/2014/main" id="{82EA79BE-DE2A-42AE-87E8-3F8967CC9D9E}"/>
              </a:ext>
            </a:extLst>
          </p:cNvPr>
          <p:cNvSpPr txBox="1"/>
          <p:nvPr/>
        </p:nvSpPr>
        <p:spPr>
          <a:xfrm>
            <a:off x="723901" y="1836893"/>
            <a:ext cx="5372100" cy="707886"/>
          </a:xfrm>
          <a:prstGeom prst="rect">
            <a:avLst/>
          </a:prstGeom>
          <a:noFill/>
        </p:spPr>
        <p:txBody>
          <a:bodyPr wrap="square">
            <a:spAutoFit/>
          </a:bodyPr>
          <a:lstStyle/>
          <a:p>
            <a:r>
              <a:rPr lang="en-US" sz="2000" b="1" dirty="0">
                <a:solidFill>
                  <a:srgbClr val="6CB930"/>
                </a:solidFill>
              </a:rPr>
              <a:t>CUDA</a:t>
            </a:r>
            <a:r>
              <a:rPr lang="en-US" sz="2000" dirty="0"/>
              <a:t> controls around 80–90% of the AI training market</a:t>
            </a:r>
            <a:endParaRPr lang="en-IN" sz="2000" dirty="0"/>
          </a:p>
        </p:txBody>
      </p:sp>
      <p:sp>
        <p:nvSpPr>
          <p:cNvPr id="4" name="TextBox 3">
            <a:extLst>
              <a:ext uri="{FF2B5EF4-FFF2-40B4-BE49-F238E27FC236}">
                <a16:creationId xmlns:a16="http://schemas.microsoft.com/office/drawing/2014/main" id="{F7B3609B-DD6F-3BC6-FC7B-8F72D6D0286C}"/>
              </a:ext>
            </a:extLst>
          </p:cNvPr>
          <p:cNvSpPr txBox="1"/>
          <p:nvPr/>
        </p:nvSpPr>
        <p:spPr>
          <a:xfrm>
            <a:off x="723900" y="2741677"/>
            <a:ext cx="6313927" cy="707886"/>
          </a:xfrm>
          <a:prstGeom prst="rect">
            <a:avLst/>
          </a:prstGeom>
          <a:noFill/>
        </p:spPr>
        <p:txBody>
          <a:bodyPr wrap="square">
            <a:spAutoFit/>
          </a:bodyPr>
          <a:lstStyle/>
          <a:p>
            <a:r>
              <a:rPr lang="en-US" sz="2000" b="1" dirty="0">
                <a:solidFill>
                  <a:srgbClr val="E4132C"/>
                </a:solidFill>
              </a:rPr>
              <a:t>AMD’s</a:t>
            </a:r>
            <a:r>
              <a:rPr lang="en-US" sz="2000" dirty="0"/>
              <a:t> </a:t>
            </a:r>
            <a:r>
              <a:rPr lang="en-US" sz="2000" dirty="0" err="1"/>
              <a:t>ROCm</a:t>
            </a:r>
            <a:r>
              <a:rPr lang="en-US" sz="2000" dirty="0"/>
              <a:t> adoption remains niche; </a:t>
            </a:r>
            <a:r>
              <a:rPr lang="en-US" sz="2000" b="1" dirty="0">
                <a:solidFill>
                  <a:srgbClr val="4887D3"/>
                </a:solidFill>
              </a:rPr>
              <a:t>Intel’s</a:t>
            </a:r>
            <a:r>
              <a:rPr lang="en-US" sz="2000" dirty="0"/>
              <a:t> </a:t>
            </a:r>
            <a:r>
              <a:rPr lang="en-US" sz="2000" dirty="0" err="1"/>
              <a:t>OneAPI</a:t>
            </a:r>
            <a:r>
              <a:rPr lang="en-US" sz="2000" dirty="0"/>
              <a:t> barely used</a:t>
            </a:r>
            <a:endParaRPr lang="en-IN" sz="2000" dirty="0"/>
          </a:p>
        </p:txBody>
      </p:sp>
      <p:sp>
        <p:nvSpPr>
          <p:cNvPr id="5" name="TextBox 4">
            <a:extLst>
              <a:ext uri="{FF2B5EF4-FFF2-40B4-BE49-F238E27FC236}">
                <a16:creationId xmlns:a16="http://schemas.microsoft.com/office/drawing/2014/main" id="{5915EC9E-00F2-E1D1-C751-DEE70EBD7B9D}"/>
              </a:ext>
            </a:extLst>
          </p:cNvPr>
          <p:cNvSpPr txBox="1"/>
          <p:nvPr/>
        </p:nvSpPr>
        <p:spPr>
          <a:xfrm>
            <a:off x="723899" y="3646462"/>
            <a:ext cx="6313927" cy="400110"/>
          </a:xfrm>
          <a:prstGeom prst="rect">
            <a:avLst/>
          </a:prstGeom>
          <a:noFill/>
        </p:spPr>
        <p:txBody>
          <a:bodyPr wrap="square">
            <a:spAutoFit/>
          </a:bodyPr>
          <a:lstStyle/>
          <a:p>
            <a:r>
              <a:rPr lang="en-US" sz="2000" dirty="0"/>
              <a:t>No serious AI stack exists without </a:t>
            </a:r>
            <a:r>
              <a:rPr lang="en-US" sz="2000" b="1" dirty="0">
                <a:solidFill>
                  <a:srgbClr val="6CB930"/>
                </a:solidFill>
              </a:rPr>
              <a:t>CUDA</a:t>
            </a:r>
            <a:endParaRPr lang="en-IN" sz="2000" b="1" dirty="0">
              <a:solidFill>
                <a:srgbClr val="6CB930"/>
              </a:solidFill>
            </a:endParaRPr>
          </a:p>
        </p:txBody>
      </p:sp>
      <p:sp>
        <p:nvSpPr>
          <p:cNvPr id="7" name="TextBox 6">
            <a:extLst>
              <a:ext uri="{FF2B5EF4-FFF2-40B4-BE49-F238E27FC236}">
                <a16:creationId xmlns:a16="http://schemas.microsoft.com/office/drawing/2014/main" id="{A53CE1F4-66D4-BAB5-65F7-A96EE054A3B2}"/>
              </a:ext>
            </a:extLst>
          </p:cNvPr>
          <p:cNvSpPr txBox="1"/>
          <p:nvPr/>
        </p:nvSpPr>
        <p:spPr>
          <a:xfrm>
            <a:off x="7678056" y="4805662"/>
            <a:ext cx="4005943" cy="1200329"/>
          </a:xfrm>
          <a:prstGeom prst="rect">
            <a:avLst/>
          </a:prstGeom>
          <a:noFill/>
        </p:spPr>
        <p:txBody>
          <a:bodyPr wrap="square">
            <a:spAutoFit/>
          </a:bodyPr>
          <a:lstStyle/>
          <a:p>
            <a:pPr algn="just"/>
            <a:r>
              <a:rPr lang="en-US" sz="2400" b="1" dirty="0">
                <a:solidFill>
                  <a:srgbClr val="6CB930"/>
                </a:solidFill>
              </a:rPr>
              <a:t>CUDA</a:t>
            </a:r>
            <a:r>
              <a:rPr lang="en-US" sz="2400" dirty="0"/>
              <a:t> started as a GPU tool — now it’s the backbone of modern AI infrastructure</a:t>
            </a:r>
            <a:endParaRPr lang="en-IN" sz="2400" dirty="0"/>
          </a:p>
        </p:txBody>
      </p:sp>
      <p:sp>
        <p:nvSpPr>
          <p:cNvPr id="8" name="Right Triangle 7">
            <a:extLst>
              <a:ext uri="{FF2B5EF4-FFF2-40B4-BE49-F238E27FC236}">
                <a16:creationId xmlns:a16="http://schemas.microsoft.com/office/drawing/2014/main" id="{75DF4E67-BC09-677C-65BA-03571FF01627}"/>
              </a:ext>
            </a:extLst>
          </p:cNvPr>
          <p:cNvSpPr/>
          <p:nvPr/>
        </p:nvSpPr>
        <p:spPr>
          <a:xfrm rot="2700000">
            <a:off x="7686882" y="-18999837"/>
            <a:ext cx="3174064" cy="3174066"/>
          </a:xfrm>
          <a:prstGeom prst="rtTriangle">
            <a:avLst/>
          </a:prstGeom>
          <a:no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A1398211-A83F-FF62-2F43-1F7E7913DA16}"/>
              </a:ext>
            </a:extLst>
          </p:cNvPr>
          <p:cNvSpPr/>
          <p:nvPr/>
        </p:nvSpPr>
        <p:spPr>
          <a:xfrm rot="13500000">
            <a:off x="7686882" y="-18999837"/>
            <a:ext cx="3174064" cy="3174066"/>
          </a:xfrm>
          <a:prstGeom prst="rtTriangle">
            <a:avLst/>
          </a:prstGeom>
          <a:no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Freeform: Shape 9">
            <a:extLst>
              <a:ext uri="{FF2B5EF4-FFF2-40B4-BE49-F238E27FC236}">
                <a16:creationId xmlns:a16="http://schemas.microsoft.com/office/drawing/2014/main" id="{263F41AD-90D8-25E7-3EBD-CA728307966A}"/>
              </a:ext>
            </a:extLst>
          </p:cNvPr>
          <p:cNvSpPr/>
          <p:nvPr/>
        </p:nvSpPr>
        <p:spPr>
          <a:xfrm>
            <a:off x="7927621" y="-2803182"/>
            <a:ext cx="2692585" cy="827583"/>
          </a:xfrm>
          <a:custGeom>
            <a:avLst/>
            <a:gdLst>
              <a:gd name="connsiteX0" fmla="*/ 1346292 w 2692585"/>
              <a:gd name="connsiteY0" fmla="*/ 0 h 827583"/>
              <a:gd name="connsiteX1" fmla="*/ 2674821 w 2692585"/>
              <a:gd name="connsiteY1" fmla="*/ 790707 h 827583"/>
              <a:gd name="connsiteX2" fmla="*/ 2692585 w 2692585"/>
              <a:gd name="connsiteY2" fmla="*/ 827583 h 827583"/>
              <a:gd name="connsiteX3" fmla="*/ 0 w 2692585"/>
              <a:gd name="connsiteY3" fmla="*/ 827583 h 827583"/>
              <a:gd name="connsiteX4" fmla="*/ 17764 w 2692585"/>
              <a:gd name="connsiteY4" fmla="*/ 790707 h 827583"/>
              <a:gd name="connsiteX5" fmla="*/ 1346292 w 2692585"/>
              <a:gd name="connsiteY5" fmla="*/ 0 h 82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585" h="827583">
                <a:moveTo>
                  <a:pt x="1346292" y="0"/>
                </a:moveTo>
                <a:cubicBezTo>
                  <a:pt x="1919968" y="0"/>
                  <a:pt x="2418969" y="319727"/>
                  <a:pt x="2674821" y="790707"/>
                </a:cubicBezTo>
                <a:lnTo>
                  <a:pt x="2692585" y="827583"/>
                </a:lnTo>
                <a:lnTo>
                  <a:pt x="0" y="827583"/>
                </a:lnTo>
                <a:lnTo>
                  <a:pt x="17764" y="790707"/>
                </a:lnTo>
                <a:cubicBezTo>
                  <a:pt x="273616" y="319727"/>
                  <a:pt x="772616" y="0"/>
                  <a:pt x="1346292" y="0"/>
                </a:cubicBez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3400" dirty="0">
              <a:solidFill>
                <a:schemeClr val="tx1"/>
              </a:solidFill>
              <a:latin typeface="Agency FB" panose="020B0503020202020204" pitchFamily="34" charset="0"/>
            </a:endParaRPr>
          </a:p>
        </p:txBody>
      </p:sp>
    </p:spTree>
    <p:extLst>
      <p:ext uri="{BB962C8B-B14F-4D97-AF65-F5344CB8AC3E}">
        <p14:creationId xmlns:p14="http://schemas.microsoft.com/office/powerpoint/2010/main" val="65300507"/>
      </p:ext>
    </p:extLst>
  </p:cSld>
  <p:clrMapOvr>
    <a:masterClrMapping/>
  </p:clrMapOvr>
  <mc:AlternateContent xmlns:mc="http://schemas.openxmlformats.org/markup-compatibility/2006">
    <mc:Choice xmlns:p159="http://schemas.microsoft.com/office/powerpoint/2015/09/main" Requires="p159">
      <p:transition spd="med">
        <p159:morph option="byObject"/>
        <p:sndAc>
          <p:stSnd>
            <p:snd r:embed="rId3" name="timeline_2025_audio.wav"/>
          </p:stSnd>
        </p:sndAc>
      </p:transition>
    </mc:Choice>
    <mc:Fallback>
      <p:transition spd="med">
        <p:fade/>
        <p:sndAc>
          <p:stSnd>
            <p:snd r:embed="rId3" name="timeline_2025_audio.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7093727F-C0A3-1925-FAAE-5CCE598BF146}"/>
              </a:ext>
            </a:extLst>
          </p:cNvPr>
          <p:cNvSpPr/>
          <p:nvPr/>
        </p:nvSpPr>
        <p:spPr>
          <a:xfrm rot="2700000">
            <a:off x="7686883" y="1249606"/>
            <a:ext cx="3174064" cy="3174066"/>
          </a:xfrm>
          <a:prstGeom prst="rtTriangle">
            <a:avLst/>
          </a:prstGeom>
          <a:solidFill>
            <a:srgbClr val="4A8FFF"/>
          </a:solid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Triangle 11">
            <a:extLst>
              <a:ext uri="{FF2B5EF4-FFF2-40B4-BE49-F238E27FC236}">
                <a16:creationId xmlns:a16="http://schemas.microsoft.com/office/drawing/2014/main" id="{CCC7F491-1029-71C0-4FB6-AD3561AB3D19}"/>
              </a:ext>
            </a:extLst>
          </p:cNvPr>
          <p:cNvSpPr/>
          <p:nvPr/>
        </p:nvSpPr>
        <p:spPr>
          <a:xfrm rot="13500000">
            <a:off x="7686883" y="1249606"/>
            <a:ext cx="3174064" cy="3174066"/>
          </a:xfrm>
          <a:prstGeom prst="rtTriangle">
            <a:avLst/>
          </a:prstGeom>
          <a:solidFill>
            <a:srgbClr val="3C73D0"/>
          </a:solid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6">
            <a:extLst>
              <a:ext uri="{FF2B5EF4-FFF2-40B4-BE49-F238E27FC236}">
                <a16:creationId xmlns:a16="http://schemas.microsoft.com/office/drawing/2014/main" id="{6A8B455B-6F5F-811A-E2F2-8AB95BC168ED}"/>
              </a:ext>
            </a:extLst>
          </p:cNvPr>
          <p:cNvSpPr/>
          <p:nvPr/>
        </p:nvSpPr>
        <p:spPr>
          <a:xfrm>
            <a:off x="7763031" y="2917461"/>
            <a:ext cx="3021768" cy="3021768"/>
          </a:xfrm>
          <a:prstGeom prst="ellipse">
            <a:avLst/>
          </a:prstGeom>
          <a:solidFill>
            <a:srgbClr val="ABD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400" dirty="0">
              <a:solidFill>
                <a:schemeClr val="tx1"/>
              </a:solidFill>
              <a:latin typeface="Agency FB" panose="020B0503020202020204" pitchFamily="34" charset="0"/>
            </a:endParaRPr>
          </a:p>
        </p:txBody>
      </p:sp>
      <p:sp>
        <p:nvSpPr>
          <p:cNvPr id="10" name="Freeform: Shape 9">
            <a:extLst>
              <a:ext uri="{FF2B5EF4-FFF2-40B4-BE49-F238E27FC236}">
                <a16:creationId xmlns:a16="http://schemas.microsoft.com/office/drawing/2014/main" id="{F5EA01D6-4576-54B3-18F2-463D37784922}"/>
              </a:ext>
            </a:extLst>
          </p:cNvPr>
          <p:cNvSpPr/>
          <p:nvPr/>
        </p:nvSpPr>
        <p:spPr>
          <a:xfrm>
            <a:off x="7927622" y="2917461"/>
            <a:ext cx="2692585" cy="827583"/>
          </a:xfrm>
          <a:custGeom>
            <a:avLst/>
            <a:gdLst>
              <a:gd name="connsiteX0" fmla="*/ 1346292 w 2692585"/>
              <a:gd name="connsiteY0" fmla="*/ 0 h 827583"/>
              <a:gd name="connsiteX1" fmla="*/ 2674821 w 2692585"/>
              <a:gd name="connsiteY1" fmla="*/ 790707 h 827583"/>
              <a:gd name="connsiteX2" fmla="*/ 2692585 w 2692585"/>
              <a:gd name="connsiteY2" fmla="*/ 827583 h 827583"/>
              <a:gd name="connsiteX3" fmla="*/ 0 w 2692585"/>
              <a:gd name="connsiteY3" fmla="*/ 827583 h 827583"/>
              <a:gd name="connsiteX4" fmla="*/ 17764 w 2692585"/>
              <a:gd name="connsiteY4" fmla="*/ 790707 h 827583"/>
              <a:gd name="connsiteX5" fmla="*/ 1346292 w 2692585"/>
              <a:gd name="connsiteY5" fmla="*/ 0 h 82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585" h="827583">
                <a:moveTo>
                  <a:pt x="1346292" y="0"/>
                </a:moveTo>
                <a:cubicBezTo>
                  <a:pt x="1919968" y="0"/>
                  <a:pt x="2418969" y="319727"/>
                  <a:pt x="2674821" y="790707"/>
                </a:cubicBezTo>
                <a:lnTo>
                  <a:pt x="2692585" y="827583"/>
                </a:lnTo>
                <a:lnTo>
                  <a:pt x="0" y="827583"/>
                </a:lnTo>
                <a:lnTo>
                  <a:pt x="17764" y="790707"/>
                </a:lnTo>
                <a:cubicBezTo>
                  <a:pt x="273616" y="319727"/>
                  <a:pt x="772616" y="0"/>
                  <a:pt x="1346292" y="0"/>
                </a:cubicBezTo>
                <a:close/>
              </a:path>
            </a:pathLst>
          </a:custGeom>
          <a:solidFill>
            <a:srgbClr val="80B2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3400" dirty="0">
              <a:solidFill>
                <a:schemeClr val="tx1"/>
              </a:solidFill>
              <a:latin typeface="Agency FB" panose="020B0503020202020204" pitchFamily="34" charset="0"/>
            </a:endParaRPr>
          </a:p>
        </p:txBody>
      </p:sp>
      <p:sp>
        <p:nvSpPr>
          <p:cNvPr id="17" name="TextBox 16">
            <a:extLst>
              <a:ext uri="{FF2B5EF4-FFF2-40B4-BE49-F238E27FC236}">
                <a16:creationId xmlns:a16="http://schemas.microsoft.com/office/drawing/2014/main" id="{C5720AA2-C244-B8EE-8C32-B5476709F587}"/>
              </a:ext>
            </a:extLst>
          </p:cNvPr>
          <p:cNvSpPr txBox="1"/>
          <p:nvPr/>
        </p:nvSpPr>
        <p:spPr>
          <a:xfrm>
            <a:off x="798282" y="-4380427"/>
            <a:ext cx="1342573"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Company</a:t>
            </a:r>
          </a:p>
        </p:txBody>
      </p:sp>
      <p:sp>
        <p:nvSpPr>
          <p:cNvPr id="18" name="TextBox 17">
            <a:extLst>
              <a:ext uri="{FF2B5EF4-FFF2-40B4-BE49-F238E27FC236}">
                <a16:creationId xmlns:a16="http://schemas.microsoft.com/office/drawing/2014/main" id="{EB2CF924-F92B-EC16-5545-ECF40B1FDF14}"/>
              </a:ext>
            </a:extLst>
          </p:cNvPr>
          <p:cNvSpPr txBox="1"/>
          <p:nvPr/>
        </p:nvSpPr>
        <p:spPr>
          <a:xfrm>
            <a:off x="798282" y="-2978666"/>
            <a:ext cx="1168404"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solidFill>
                  <a:srgbClr val="6CB930"/>
                </a:solidFill>
              </a:rPr>
              <a:t>NVIDIA</a:t>
            </a:r>
          </a:p>
        </p:txBody>
      </p:sp>
      <p:sp>
        <p:nvSpPr>
          <p:cNvPr id="19" name="TextBox 18">
            <a:extLst>
              <a:ext uri="{FF2B5EF4-FFF2-40B4-BE49-F238E27FC236}">
                <a16:creationId xmlns:a16="http://schemas.microsoft.com/office/drawing/2014/main" id="{524AE4CB-0E01-8957-213F-D8FAC6B5600C}"/>
              </a:ext>
            </a:extLst>
          </p:cNvPr>
          <p:cNvSpPr txBox="1"/>
          <p:nvPr/>
        </p:nvSpPr>
        <p:spPr>
          <a:xfrm>
            <a:off x="878115" y="-2033145"/>
            <a:ext cx="1088571"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solidFill>
                  <a:srgbClr val="E4132C"/>
                </a:solidFill>
              </a:rPr>
              <a:t>AMD</a:t>
            </a:r>
          </a:p>
        </p:txBody>
      </p:sp>
      <p:sp>
        <p:nvSpPr>
          <p:cNvPr id="20" name="TextBox 19">
            <a:extLst>
              <a:ext uri="{FF2B5EF4-FFF2-40B4-BE49-F238E27FC236}">
                <a16:creationId xmlns:a16="http://schemas.microsoft.com/office/drawing/2014/main" id="{FE0A6BD3-C457-B206-6873-A75ADB217836}"/>
              </a:ext>
            </a:extLst>
          </p:cNvPr>
          <p:cNvSpPr txBox="1"/>
          <p:nvPr/>
        </p:nvSpPr>
        <p:spPr>
          <a:xfrm>
            <a:off x="878115" y="-1122578"/>
            <a:ext cx="986971"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solidFill>
                  <a:srgbClr val="3C73D0"/>
                </a:solidFill>
              </a:rPr>
              <a:t>Intel</a:t>
            </a:r>
          </a:p>
        </p:txBody>
      </p:sp>
      <p:sp>
        <p:nvSpPr>
          <p:cNvPr id="21" name="TextBox 20">
            <a:extLst>
              <a:ext uri="{FF2B5EF4-FFF2-40B4-BE49-F238E27FC236}">
                <a16:creationId xmlns:a16="http://schemas.microsoft.com/office/drawing/2014/main" id="{0A6FF690-6063-694A-B3F5-94BA40BF0002}"/>
              </a:ext>
            </a:extLst>
          </p:cNvPr>
          <p:cNvSpPr txBox="1"/>
          <p:nvPr/>
        </p:nvSpPr>
        <p:spPr>
          <a:xfrm>
            <a:off x="2714170" y="-7100011"/>
            <a:ext cx="1132115"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High</a:t>
            </a:r>
          </a:p>
        </p:txBody>
      </p:sp>
      <p:sp>
        <p:nvSpPr>
          <p:cNvPr id="22" name="TextBox 21">
            <a:extLst>
              <a:ext uri="{FF2B5EF4-FFF2-40B4-BE49-F238E27FC236}">
                <a16:creationId xmlns:a16="http://schemas.microsoft.com/office/drawing/2014/main" id="{79328523-CA9F-B80D-2A4A-E8B72F7D1E28}"/>
              </a:ext>
            </a:extLst>
          </p:cNvPr>
          <p:cNvSpPr txBox="1"/>
          <p:nvPr/>
        </p:nvSpPr>
        <p:spPr>
          <a:xfrm>
            <a:off x="2714170" y="-6151253"/>
            <a:ext cx="1132115"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High</a:t>
            </a:r>
          </a:p>
        </p:txBody>
      </p:sp>
      <p:sp>
        <p:nvSpPr>
          <p:cNvPr id="23" name="TextBox 22">
            <a:extLst>
              <a:ext uri="{FF2B5EF4-FFF2-40B4-BE49-F238E27FC236}">
                <a16:creationId xmlns:a16="http://schemas.microsoft.com/office/drawing/2014/main" id="{47DB933D-5674-C498-5AC2-E096EB58F000}"/>
              </a:ext>
            </a:extLst>
          </p:cNvPr>
          <p:cNvSpPr txBox="1"/>
          <p:nvPr/>
        </p:nvSpPr>
        <p:spPr>
          <a:xfrm>
            <a:off x="2714170" y="-5240686"/>
            <a:ext cx="986972"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Good</a:t>
            </a:r>
          </a:p>
        </p:txBody>
      </p:sp>
      <p:sp>
        <p:nvSpPr>
          <p:cNvPr id="24" name="TextBox 23">
            <a:extLst>
              <a:ext uri="{FF2B5EF4-FFF2-40B4-BE49-F238E27FC236}">
                <a16:creationId xmlns:a16="http://schemas.microsoft.com/office/drawing/2014/main" id="{9777A758-B48D-C305-B828-33E2B44A470D}"/>
              </a:ext>
            </a:extLst>
          </p:cNvPr>
          <p:cNvSpPr txBox="1"/>
          <p:nvPr/>
        </p:nvSpPr>
        <p:spPr>
          <a:xfrm>
            <a:off x="4905828" y="-11264286"/>
            <a:ext cx="2024743"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Strong (CUDA)</a:t>
            </a:r>
          </a:p>
        </p:txBody>
      </p:sp>
      <p:sp>
        <p:nvSpPr>
          <p:cNvPr id="25" name="TextBox 24">
            <a:extLst>
              <a:ext uri="{FF2B5EF4-FFF2-40B4-BE49-F238E27FC236}">
                <a16:creationId xmlns:a16="http://schemas.microsoft.com/office/drawing/2014/main" id="{2E107FBB-5E30-AC60-F596-819C539DC153}"/>
              </a:ext>
            </a:extLst>
          </p:cNvPr>
          <p:cNvSpPr txBox="1"/>
          <p:nvPr/>
        </p:nvSpPr>
        <p:spPr>
          <a:xfrm>
            <a:off x="4905828" y="-10269361"/>
            <a:ext cx="1320800"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Weak</a:t>
            </a:r>
          </a:p>
        </p:txBody>
      </p:sp>
      <p:sp>
        <p:nvSpPr>
          <p:cNvPr id="26" name="TextBox 25">
            <a:extLst>
              <a:ext uri="{FF2B5EF4-FFF2-40B4-BE49-F238E27FC236}">
                <a16:creationId xmlns:a16="http://schemas.microsoft.com/office/drawing/2014/main" id="{E8B811CA-E9E5-BD7C-7733-7CB2081918CB}"/>
              </a:ext>
            </a:extLst>
          </p:cNvPr>
          <p:cNvSpPr txBox="1"/>
          <p:nvPr/>
        </p:nvSpPr>
        <p:spPr>
          <a:xfrm>
            <a:off x="4905828" y="-9358794"/>
            <a:ext cx="1088571"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Weak</a:t>
            </a:r>
          </a:p>
        </p:txBody>
      </p:sp>
      <p:sp>
        <p:nvSpPr>
          <p:cNvPr id="27" name="TextBox 26">
            <a:extLst>
              <a:ext uri="{FF2B5EF4-FFF2-40B4-BE49-F238E27FC236}">
                <a16:creationId xmlns:a16="http://schemas.microsoft.com/office/drawing/2014/main" id="{9E73E2AB-A267-41B2-C8D6-2D4A592F12E9}"/>
              </a:ext>
            </a:extLst>
          </p:cNvPr>
          <p:cNvSpPr txBox="1"/>
          <p:nvPr/>
        </p:nvSpPr>
        <p:spPr>
          <a:xfrm>
            <a:off x="7518401" y="-15285772"/>
            <a:ext cx="1509485"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Full-stack</a:t>
            </a:r>
          </a:p>
        </p:txBody>
      </p:sp>
      <p:sp>
        <p:nvSpPr>
          <p:cNvPr id="28" name="TextBox 27">
            <a:extLst>
              <a:ext uri="{FF2B5EF4-FFF2-40B4-BE49-F238E27FC236}">
                <a16:creationId xmlns:a16="http://schemas.microsoft.com/office/drawing/2014/main" id="{5A090618-F549-9B70-27A2-C02100EB1AFF}"/>
              </a:ext>
            </a:extLst>
          </p:cNvPr>
          <p:cNvSpPr txBox="1"/>
          <p:nvPr/>
        </p:nvSpPr>
        <p:spPr>
          <a:xfrm>
            <a:off x="7518401" y="-14290847"/>
            <a:ext cx="1741714"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Weak </a:t>
            </a:r>
            <a:r>
              <a:rPr lang="en-IN" dirty="0" err="1"/>
              <a:t>ROCm</a:t>
            </a:r>
            <a:endParaRPr lang="en-IN" dirty="0"/>
          </a:p>
        </p:txBody>
      </p:sp>
      <p:sp>
        <p:nvSpPr>
          <p:cNvPr id="29" name="TextBox 28">
            <a:extLst>
              <a:ext uri="{FF2B5EF4-FFF2-40B4-BE49-F238E27FC236}">
                <a16:creationId xmlns:a16="http://schemas.microsoft.com/office/drawing/2014/main" id="{CE6C3DDC-22BA-13B7-B17C-1572FF69B41A}"/>
              </a:ext>
            </a:extLst>
          </p:cNvPr>
          <p:cNvSpPr txBox="1"/>
          <p:nvPr/>
        </p:nvSpPr>
        <p:spPr>
          <a:xfrm>
            <a:off x="7518401" y="-13380280"/>
            <a:ext cx="1741714"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Fragmented</a:t>
            </a:r>
          </a:p>
        </p:txBody>
      </p:sp>
      <p:sp>
        <p:nvSpPr>
          <p:cNvPr id="30" name="TextBox 29">
            <a:extLst>
              <a:ext uri="{FF2B5EF4-FFF2-40B4-BE49-F238E27FC236}">
                <a16:creationId xmlns:a16="http://schemas.microsoft.com/office/drawing/2014/main" id="{8817CB51-3816-BDBC-E1D9-A12D58E251B2}"/>
              </a:ext>
            </a:extLst>
          </p:cNvPr>
          <p:cNvSpPr txBox="1"/>
          <p:nvPr/>
        </p:nvSpPr>
        <p:spPr>
          <a:xfrm>
            <a:off x="9731829" y="-19157984"/>
            <a:ext cx="899886"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~92%</a:t>
            </a:r>
          </a:p>
        </p:txBody>
      </p:sp>
      <p:sp>
        <p:nvSpPr>
          <p:cNvPr id="31" name="TextBox 30">
            <a:extLst>
              <a:ext uri="{FF2B5EF4-FFF2-40B4-BE49-F238E27FC236}">
                <a16:creationId xmlns:a16="http://schemas.microsoft.com/office/drawing/2014/main" id="{E34E9CC6-2FA6-B045-F1F4-3FA395472C6A}"/>
              </a:ext>
            </a:extLst>
          </p:cNvPr>
          <p:cNvSpPr txBox="1"/>
          <p:nvPr/>
        </p:nvSpPr>
        <p:spPr>
          <a:xfrm>
            <a:off x="9731829" y="-18209226"/>
            <a:ext cx="899886"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~8%</a:t>
            </a:r>
          </a:p>
        </p:txBody>
      </p:sp>
      <p:sp>
        <p:nvSpPr>
          <p:cNvPr id="32" name="TextBox 31">
            <a:extLst>
              <a:ext uri="{FF2B5EF4-FFF2-40B4-BE49-F238E27FC236}">
                <a16:creationId xmlns:a16="http://schemas.microsoft.com/office/drawing/2014/main" id="{9C948F1A-51E4-D9D2-074D-FCCFB852AE38}"/>
              </a:ext>
            </a:extLst>
          </p:cNvPr>
          <p:cNvSpPr txBox="1"/>
          <p:nvPr/>
        </p:nvSpPr>
        <p:spPr>
          <a:xfrm>
            <a:off x="9731829" y="-17298659"/>
            <a:ext cx="2039258"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Less than 1%</a:t>
            </a:r>
          </a:p>
        </p:txBody>
      </p:sp>
      <p:sp>
        <p:nvSpPr>
          <p:cNvPr id="33" name="TextBox 32">
            <a:extLst>
              <a:ext uri="{FF2B5EF4-FFF2-40B4-BE49-F238E27FC236}">
                <a16:creationId xmlns:a16="http://schemas.microsoft.com/office/drawing/2014/main" id="{33FFB23E-34E2-70AA-D75C-BD731F6E4456}"/>
              </a:ext>
            </a:extLst>
          </p:cNvPr>
          <p:cNvSpPr txBox="1"/>
          <p:nvPr/>
        </p:nvSpPr>
        <p:spPr>
          <a:xfrm>
            <a:off x="2714170" y="-8498535"/>
            <a:ext cx="1988457"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Hardware Quality</a:t>
            </a:r>
          </a:p>
        </p:txBody>
      </p:sp>
      <p:sp>
        <p:nvSpPr>
          <p:cNvPr id="34" name="TextBox 33">
            <a:extLst>
              <a:ext uri="{FF2B5EF4-FFF2-40B4-BE49-F238E27FC236}">
                <a16:creationId xmlns:a16="http://schemas.microsoft.com/office/drawing/2014/main" id="{F67EEAA0-018E-2943-476F-CB47B4A6E6A6}"/>
              </a:ext>
            </a:extLst>
          </p:cNvPr>
          <p:cNvSpPr txBox="1"/>
          <p:nvPr/>
        </p:nvSpPr>
        <p:spPr>
          <a:xfrm>
            <a:off x="4905829" y="-12616643"/>
            <a:ext cx="2409371"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AI Developer Ecosystem</a:t>
            </a:r>
          </a:p>
        </p:txBody>
      </p:sp>
      <p:sp>
        <p:nvSpPr>
          <p:cNvPr id="35" name="TextBox 34">
            <a:extLst>
              <a:ext uri="{FF2B5EF4-FFF2-40B4-BE49-F238E27FC236}">
                <a16:creationId xmlns:a16="http://schemas.microsoft.com/office/drawing/2014/main" id="{FD7B1EED-D3F4-CBED-6066-77F53FE23A69}"/>
              </a:ext>
            </a:extLst>
          </p:cNvPr>
          <p:cNvSpPr txBox="1"/>
          <p:nvPr/>
        </p:nvSpPr>
        <p:spPr>
          <a:xfrm>
            <a:off x="7518401" y="-16591962"/>
            <a:ext cx="1640113"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Software Suite</a:t>
            </a:r>
          </a:p>
        </p:txBody>
      </p:sp>
      <p:graphicFrame>
        <p:nvGraphicFramePr>
          <p:cNvPr id="36" name="Table 35">
            <a:extLst>
              <a:ext uri="{FF2B5EF4-FFF2-40B4-BE49-F238E27FC236}">
                <a16:creationId xmlns:a16="http://schemas.microsoft.com/office/drawing/2014/main" id="{E6710E98-1C0B-046A-AE82-96EF408E11FC}"/>
              </a:ext>
            </a:extLst>
          </p:cNvPr>
          <p:cNvGraphicFramePr>
            <a:graphicFrameLocks noGrp="1"/>
          </p:cNvGraphicFramePr>
          <p:nvPr>
            <p:extLst>
              <p:ext uri="{D42A27DB-BD31-4B8C-83A1-F6EECF244321}">
                <p14:modId xmlns:p14="http://schemas.microsoft.com/office/powerpoint/2010/main" val="2849628867"/>
              </p:ext>
            </p:extLst>
          </p:nvPr>
        </p:nvGraphicFramePr>
        <p:xfrm>
          <a:off x="9731829" y="-20502007"/>
          <a:ext cx="1930400" cy="853440"/>
        </p:xfrm>
        <a:graphic>
          <a:graphicData uri="http://schemas.openxmlformats.org/drawingml/2006/table">
            <a:tbl>
              <a:tblPr/>
              <a:tblGrid>
                <a:gridCol w="1930400">
                  <a:extLst>
                    <a:ext uri="{9D8B030D-6E8A-4147-A177-3AD203B41FA5}">
                      <a16:colId xmlns:a16="http://schemas.microsoft.com/office/drawing/2014/main" val="3906601124"/>
                    </a:ext>
                  </a:extLst>
                </a:gridCol>
              </a:tblGrid>
              <a:tr h="217214">
                <a:tc>
                  <a:txBody>
                    <a:bodyPr/>
                    <a:lstStyle/>
                    <a:p>
                      <a:pPr marL="0" algn="l" defTabSz="914400" rtl="0" eaLnBrk="1" latinLnBrk="0" hangingPunct="1"/>
                      <a:r>
                        <a:rPr lang="en-IN" sz="2500" b="1" kern="1200" dirty="0">
                          <a:solidFill>
                            <a:schemeClr val="tx1"/>
                          </a:solidFill>
                          <a:latin typeface="Bahnschrift SemiBold SemiConden" panose="020B0502040204020203" pitchFamily="34" charset="0"/>
                          <a:ea typeface="+mn-ea"/>
                          <a:cs typeface="Arial" panose="020B0604020202020204" pitchFamily="34" charset="0"/>
                        </a:rPr>
                        <a:t>Market Share in AI</a:t>
                      </a:r>
                    </a:p>
                  </a:txBody>
                  <a:tcPr anchor="ctr">
                    <a:lnL>
                      <a:noFill/>
                    </a:lnL>
                    <a:lnR>
                      <a:noFill/>
                    </a:lnR>
                    <a:lnT>
                      <a:noFill/>
                    </a:lnT>
                    <a:lnB>
                      <a:noFill/>
                    </a:lnB>
                    <a:noFill/>
                  </a:tcPr>
                </a:tc>
                <a:extLst>
                  <a:ext uri="{0D108BD9-81ED-4DB2-BD59-A6C34878D82A}">
                    <a16:rowId xmlns:a16="http://schemas.microsoft.com/office/drawing/2014/main" val="3588926303"/>
                  </a:ext>
                </a:extLst>
              </a:tr>
            </a:tbl>
          </a:graphicData>
        </a:graphic>
      </p:graphicFrame>
      <p:sp>
        <p:nvSpPr>
          <p:cNvPr id="37" name="Cube 36">
            <a:extLst>
              <a:ext uri="{FF2B5EF4-FFF2-40B4-BE49-F238E27FC236}">
                <a16:creationId xmlns:a16="http://schemas.microsoft.com/office/drawing/2014/main" id="{905159F3-D25E-0A59-48ED-9D53D9872B96}"/>
              </a:ext>
            </a:extLst>
          </p:cNvPr>
          <p:cNvSpPr/>
          <p:nvPr/>
        </p:nvSpPr>
        <p:spPr>
          <a:xfrm>
            <a:off x="2275109" y="-4563903"/>
            <a:ext cx="61691" cy="4118108"/>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Cube 37">
            <a:extLst>
              <a:ext uri="{FF2B5EF4-FFF2-40B4-BE49-F238E27FC236}">
                <a16:creationId xmlns:a16="http://schemas.microsoft.com/office/drawing/2014/main" id="{B8F67A0F-FA60-EAD9-79E2-D1466253CFE4}"/>
              </a:ext>
            </a:extLst>
          </p:cNvPr>
          <p:cNvSpPr/>
          <p:nvPr/>
        </p:nvSpPr>
        <p:spPr>
          <a:xfrm>
            <a:off x="4343394" y="-8682011"/>
            <a:ext cx="61691" cy="4118108"/>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Cube 38">
            <a:extLst>
              <a:ext uri="{FF2B5EF4-FFF2-40B4-BE49-F238E27FC236}">
                <a16:creationId xmlns:a16="http://schemas.microsoft.com/office/drawing/2014/main" id="{87B83074-E823-4C58-30E7-1B8987266C60}"/>
              </a:ext>
            </a:extLst>
          </p:cNvPr>
          <p:cNvSpPr/>
          <p:nvPr/>
        </p:nvSpPr>
        <p:spPr>
          <a:xfrm>
            <a:off x="7046687" y="-12800119"/>
            <a:ext cx="61691" cy="4118108"/>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Cube 39">
            <a:extLst>
              <a:ext uri="{FF2B5EF4-FFF2-40B4-BE49-F238E27FC236}">
                <a16:creationId xmlns:a16="http://schemas.microsoft.com/office/drawing/2014/main" id="{D692C50B-4170-1DD9-A9EF-8A18135A062B}"/>
              </a:ext>
            </a:extLst>
          </p:cNvPr>
          <p:cNvSpPr/>
          <p:nvPr/>
        </p:nvSpPr>
        <p:spPr>
          <a:xfrm>
            <a:off x="9463316" y="-16821605"/>
            <a:ext cx="61691" cy="4118108"/>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6FE29C14-ACD5-45AD-47C4-D659E8BEB0D1}"/>
              </a:ext>
            </a:extLst>
          </p:cNvPr>
          <p:cNvSpPr txBox="1"/>
          <p:nvPr/>
        </p:nvSpPr>
        <p:spPr>
          <a:xfrm>
            <a:off x="1444171" y="-22039846"/>
            <a:ext cx="9564915" cy="646331"/>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pPr algn="ctr"/>
            <a:r>
              <a:rPr lang="en-US" sz="3600" spc="300" dirty="0">
                <a:latin typeface="Agency FB" panose="020B0503020202020204" pitchFamily="34" charset="0"/>
              </a:rPr>
              <a:t>Same </a:t>
            </a:r>
            <a:r>
              <a:rPr lang="en-US" sz="3600" spc="300" dirty="0">
                <a:solidFill>
                  <a:srgbClr val="6CB930"/>
                </a:solidFill>
                <a:latin typeface="Agency FB" panose="020B0503020202020204" pitchFamily="34" charset="0"/>
              </a:rPr>
              <a:t>Hardware</a:t>
            </a:r>
            <a:r>
              <a:rPr lang="en-US" sz="3600" spc="300" dirty="0">
                <a:latin typeface="Agency FB" panose="020B0503020202020204" pitchFamily="34" charset="0"/>
              </a:rPr>
              <a:t> Race, Different Finish Line</a:t>
            </a:r>
            <a:endParaRPr lang="en-IN" sz="3600" spc="300" dirty="0">
              <a:latin typeface="Agency FB" panose="020B0503020202020204" pitchFamily="34" charset="0"/>
            </a:endParaRPr>
          </a:p>
        </p:txBody>
      </p:sp>
      <p:sp>
        <p:nvSpPr>
          <p:cNvPr id="42" name="TextBox 41">
            <a:extLst>
              <a:ext uri="{FF2B5EF4-FFF2-40B4-BE49-F238E27FC236}">
                <a16:creationId xmlns:a16="http://schemas.microsoft.com/office/drawing/2014/main" id="{F2A52BF9-4DB6-A624-831B-CA48D3EE1C43}"/>
              </a:ext>
            </a:extLst>
          </p:cNvPr>
          <p:cNvSpPr txBox="1"/>
          <p:nvPr/>
        </p:nvSpPr>
        <p:spPr>
          <a:xfrm>
            <a:off x="1386115" y="26687152"/>
            <a:ext cx="9276734" cy="707886"/>
          </a:xfrm>
          <a:prstGeom prst="rect">
            <a:avLst/>
          </a:prstGeom>
          <a:noFill/>
        </p:spPr>
        <p:txBody>
          <a:bodyPr wrap="square">
            <a:spAutoFit/>
          </a:bodyPr>
          <a:lstStyle/>
          <a:p>
            <a:pPr algn="ctr"/>
            <a:r>
              <a:rPr lang="en-US" sz="4000" b="1" dirty="0">
                <a:solidFill>
                  <a:srgbClr val="6CB930"/>
                </a:solidFill>
                <a:latin typeface="Agency FB" panose="020B0503020202020204" pitchFamily="34" charset="0"/>
              </a:rPr>
              <a:t>CUDA</a:t>
            </a:r>
            <a:r>
              <a:rPr lang="en-US" sz="4000" b="1" dirty="0">
                <a:latin typeface="Agency FB" panose="020B0503020202020204" pitchFamily="34" charset="0"/>
              </a:rPr>
              <a:t> IS THE MOAT, NOT THE SILICON</a:t>
            </a:r>
            <a:endParaRPr lang="en-IN" sz="4000" b="1" dirty="0">
              <a:latin typeface="Agency FB" panose="020B0503020202020204" pitchFamily="34" charset="0"/>
            </a:endParaRPr>
          </a:p>
        </p:txBody>
      </p:sp>
      <p:pic>
        <p:nvPicPr>
          <p:cNvPr id="4" name="Picture 3">
            <a:extLst>
              <a:ext uri="{FF2B5EF4-FFF2-40B4-BE49-F238E27FC236}">
                <a16:creationId xmlns:a16="http://schemas.microsoft.com/office/drawing/2014/main" id="{6E7A330B-DE55-A25C-78BF-A929624D06C4}"/>
              </a:ext>
            </a:extLst>
          </p:cNvPr>
          <p:cNvPicPr>
            <a:picLocks noChangeAspect="1"/>
          </p:cNvPicPr>
          <p:nvPr/>
        </p:nvPicPr>
        <p:blipFill>
          <a:blip r:embed="rId3">
            <a:extLst>
              <a:ext uri="{28A0092B-C50C-407E-A947-70E740481C1C}">
                <a14:useLocalDpi xmlns:a14="http://schemas.microsoft.com/office/drawing/2010/main" val="0"/>
              </a:ext>
            </a:extLst>
          </a:blip>
          <a:srcRect r="48359"/>
          <a:stretch>
            <a:fillRect/>
          </a:stretch>
        </p:blipFill>
        <p:spPr>
          <a:xfrm>
            <a:off x="3402" y="0"/>
            <a:ext cx="6292591" cy="6858000"/>
          </a:xfrm>
          <a:prstGeom prst="rect">
            <a:avLst/>
          </a:prstGeom>
        </p:spPr>
      </p:pic>
    </p:spTree>
    <p:extLst>
      <p:ext uri="{BB962C8B-B14F-4D97-AF65-F5344CB8AC3E}">
        <p14:creationId xmlns:p14="http://schemas.microsoft.com/office/powerpoint/2010/main" val="4272252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sndAc>
          <p:stSnd>
            <p:snd r:embed="rId2" name="google_scholar_audio.wav"/>
          </p:stSnd>
        </p:sndAc>
      </p:transition>
    </mc:Choice>
    <mc:Fallback>
      <p:transition spd="slow">
        <p:fade/>
        <p:sndAc>
          <p:stSnd>
            <p:snd r:embed="rId2" name="google_scholar_audio.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68721C-8BF5-39FD-CA7D-928BA7231691}"/>
              </a:ext>
            </a:extLst>
          </p:cNvPr>
          <p:cNvSpPr txBox="1"/>
          <p:nvPr/>
        </p:nvSpPr>
        <p:spPr>
          <a:xfrm>
            <a:off x="798282" y="1827080"/>
            <a:ext cx="1342573"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Company</a:t>
            </a:r>
          </a:p>
        </p:txBody>
      </p:sp>
      <p:sp>
        <p:nvSpPr>
          <p:cNvPr id="5" name="TextBox 4">
            <a:extLst>
              <a:ext uri="{FF2B5EF4-FFF2-40B4-BE49-F238E27FC236}">
                <a16:creationId xmlns:a16="http://schemas.microsoft.com/office/drawing/2014/main" id="{FCD4C15F-6CC1-016A-D71B-0540707EC537}"/>
              </a:ext>
            </a:extLst>
          </p:cNvPr>
          <p:cNvSpPr txBox="1"/>
          <p:nvPr/>
        </p:nvSpPr>
        <p:spPr>
          <a:xfrm>
            <a:off x="798282" y="3228841"/>
            <a:ext cx="1168404"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solidFill>
                  <a:srgbClr val="6CB930"/>
                </a:solidFill>
              </a:rPr>
              <a:t>NVIDIA</a:t>
            </a:r>
          </a:p>
        </p:txBody>
      </p:sp>
      <p:sp>
        <p:nvSpPr>
          <p:cNvPr id="7" name="TextBox 6">
            <a:extLst>
              <a:ext uri="{FF2B5EF4-FFF2-40B4-BE49-F238E27FC236}">
                <a16:creationId xmlns:a16="http://schemas.microsoft.com/office/drawing/2014/main" id="{CC341D07-959C-8FFF-1791-BFF4B04E5DF4}"/>
              </a:ext>
            </a:extLst>
          </p:cNvPr>
          <p:cNvSpPr txBox="1"/>
          <p:nvPr/>
        </p:nvSpPr>
        <p:spPr>
          <a:xfrm>
            <a:off x="878115" y="4174362"/>
            <a:ext cx="1088571"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solidFill>
                  <a:srgbClr val="E4132C"/>
                </a:solidFill>
              </a:rPr>
              <a:t>AMD</a:t>
            </a:r>
          </a:p>
        </p:txBody>
      </p:sp>
      <p:sp>
        <p:nvSpPr>
          <p:cNvPr id="9" name="TextBox 8">
            <a:extLst>
              <a:ext uri="{FF2B5EF4-FFF2-40B4-BE49-F238E27FC236}">
                <a16:creationId xmlns:a16="http://schemas.microsoft.com/office/drawing/2014/main" id="{5360AEDE-03A8-F4E3-2190-F3313D588B67}"/>
              </a:ext>
            </a:extLst>
          </p:cNvPr>
          <p:cNvSpPr txBox="1"/>
          <p:nvPr/>
        </p:nvSpPr>
        <p:spPr>
          <a:xfrm>
            <a:off x="878115" y="5084929"/>
            <a:ext cx="986971"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solidFill>
                  <a:srgbClr val="3C73D0"/>
                </a:solidFill>
              </a:rPr>
              <a:t>Intel</a:t>
            </a:r>
          </a:p>
        </p:txBody>
      </p:sp>
      <p:sp>
        <p:nvSpPr>
          <p:cNvPr id="11" name="TextBox 10">
            <a:extLst>
              <a:ext uri="{FF2B5EF4-FFF2-40B4-BE49-F238E27FC236}">
                <a16:creationId xmlns:a16="http://schemas.microsoft.com/office/drawing/2014/main" id="{553A3524-9C16-67B3-0009-3756BA78C32F}"/>
              </a:ext>
            </a:extLst>
          </p:cNvPr>
          <p:cNvSpPr txBox="1"/>
          <p:nvPr/>
        </p:nvSpPr>
        <p:spPr>
          <a:xfrm>
            <a:off x="2714170" y="3225604"/>
            <a:ext cx="1132115"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High</a:t>
            </a:r>
          </a:p>
        </p:txBody>
      </p:sp>
      <p:sp>
        <p:nvSpPr>
          <p:cNvPr id="12" name="TextBox 11">
            <a:extLst>
              <a:ext uri="{FF2B5EF4-FFF2-40B4-BE49-F238E27FC236}">
                <a16:creationId xmlns:a16="http://schemas.microsoft.com/office/drawing/2014/main" id="{E8529A3D-9FD3-08B8-C9AC-9409B923D3AF}"/>
              </a:ext>
            </a:extLst>
          </p:cNvPr>
          <p:cNvSpPr txBox="1"/>
          <p:nvPr/>
        </p:nvSpPr>
        <p:spPr>
          <a:xfrm>
            <a:off x="2714170" y="4174362"/>
            <a:ext cx="1132115"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High</a:t>
            </a:r>
          </a:p>
        </p:txBody>
      </p:sp>
      <p:sp>
        <p:nvSpPr>
          <p:cNvPr id="13" name="TextBox 12">
            <a:extLst>
              <a:ext uri="{FF2B5EF4-FFF2-40B4-BE49-F238E27FC236}">
                <a16:creationId xmlns:a16="http://schemas.microsoft.com/office/drawing/2014/main" id="{F409E524-3EED-D9D3-300C-EC4335BDE238}"/>
              </a:ext>
            </a:extLst>
          </p:cNvPr>
          <p:cNvSpPr txBox="1"/>
          <p:nvPr/>
        </p:nvSpPr>
        <p:spPr>
          <a:xfrm>
            <a:off x="2714170" y="5084929"/>
            <a:ext cx="986972"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Good</a:t>
            </a:r>
          </a:p>
        </p:txBody>
      </p:sp>
      <p:sp>
        <p:nvSpPr>
          <p:cNvPr id="15" name="TextBox 14">
            <a:extLst>
              <a:ext uri="{FF2B5EF4-FFF2-40B4-BE49-F238E27FC236}">
                <a16:creationId xmlns:a16="http://schemas.microsoft.com/office/drawing/2014/main" id="{2620C5F9-1FB8-EC84-1168-CCDA48B6130C}"/>
              </a:ext>
            </a:extLst>
          </p:cNvPr>
          <p:cNvSpPr txBox="1"/>
          <p:nvPr/>
        </p:nvSpPr>
        <p:spPr>
          <a:xfrm>
            <a:off x="4905828" y="3179437"/>
            <a:ext cx="2024743"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Strong (CUDA)</a:t>
            </a:r>
          </a:p>
        </p:txBody>
      </p:sp>
      <p:sp>
        <p:nvSpPr>
          <p:cNvPr id="17" name="TextBox 16">
            <a:extLst>
              <a:ext uri="{FF2B5EF4-FFF2-40B4-BE49-F238E27FC236}">
                <a16:creationId xmlns:a16="http://schemas.microsoft.com/office/drawing/2014/main" id="{2206B7F9-0F0C-0D29-1A0A-53A61438B124}"/>
              </a:ext>
            </a:extLst>
          </p:cNvPr>
          <p:cNvSpPr txBox="1"/>
          <p:nvPr/>
        </p:nvSpPr>
        <p:spPr>
          <a:xfrm>
            <a:off x="4905828" y="4174362"/>
            <a:ext cx="1320800"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Weak</a:t>
            </a:r>
          </a:p>
        </p:txBody>
      </p:sp>
      <p:sp>
        <p:nvSpPr>
          <p:cNvPr id="19" name="TextBox 18">
            <a:extLst>
              <a:ext uri="{FF2B5EF4-FFF2-40B4-BE49-F238E27FC236}">
                <a16:creationId xmlns:a16="http://schemas.microsoft.com/office/drawing/2014/main" id="{A6A3D5C2-D89A-C136-4661-F85166994F27}"/>
              </a:ext>
            </a:extLst>
          </p:cNvPr>
          <p:cNvSpPr txBox="1"/>
          <p:nvPr/>
        </p:nvSpPr>
        <p:spPr>
          <a:xfrm>
            <a:off x="4905828" y="5084929"/>
            <a:ext cx="1088571"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Weak</a:t>
            </a:r>
          </a:p>
        </p:txBody>
      </p:sp>
      <p:sp>
        <p:nvSpPr>
          <p:cNvPr id="21" name="TextBox 20">
            <a:extLst>
              <a:ext uri="{FF2B5EF4-FFF2-40B4-BE49-F238E27FC236}">
                <a16:creationId xmlns:a16="http://schemas.microsoft.com/office/drawing/2014/main" id="{EF3C7B06-CA5C-59BE-3630-044A9E1903DA}"/>
              </a:ext>
            </a:extLst>
          </p:cNvPr>
          <p:cNvSpPr txBox="1"/>
          <p:nvPr/>
        </p:nvSpPr>
        <p:spPr>
          <a:xfrm>
            <a:off x="7518401" y="3179437"/>
            <a:ext cx="1509485"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Full-stack</a:t>
            </a:r>
          </a:p>
        </p:txBody>
      </p:sp>
      <p:sp>
        <p:nvSpPr>
          <p:cNvPr id="23" name="TextBox 22">
            <a:extLst>
              <a:ext uri="{FF2B5EF4-FFF2-40B4-BE49-F238E27FC236}">
                <a16:creationId xmlns:a16="http://schemas.microsoft.com/office/drawing/2014/main" id="{0A9064E7-9E7E-E4F9-ACD9-41BFB2CCEB67}"/>
              </a:ext>
            </a:extLst>
          </p:cNvPr>
          <p:cNvSpPr txBox="1"/>
          <p:nvPr/>
        </p:nvSpPr>
        <p:spPr>
          <a:xfrm>
            <a:off x="7518401" y="4174362"/>
            <a:ext cx="1741714"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Weak </a:t>
            </a:r>
            <a:r>
              <a:rPr lang="en-IN" dirty="0" err="1"/>
              <a:t>ROCm</a:t>
            </a:r>
            <a:endParaRPr lang="en-IN" dirty="0"/>
          </a:p>
        </p:txBody>
      </p:sp>
      <p:sp>
        <p:nvSpPr>
          <p:cNvPr id="25" name="TextBox 24">
            <a:extLst>
              <a:ext uri="{FF2B5EF4-FFF2-40B4-BE49-F238E27FC236}">
                <a16:creationId xmlns:a16="http://schemas.microsoft.com/office/drawing/2014/main" id="{AB36D622-0273-0DE4-9652-6E39256F86CB}"/>
              </a:ext>
            </a:extLst>
          </p:cNvPr>
          <p:cNvSpPr txBox="1"/>
          <p:nvPr/>
        </p:nvSpPr>
        <p:spPr>
          <a:xfrm>
            <a:off x="7518401" y="5084929"/>
            <a:ext cx="1741714"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Fragmented</a:t>
            </a:r>
          </a:p>
        </p:txBody>
      </p:sp>
      <p:sp>
        <p:nvSpPr>
          <p:cNvPr id="27" name="TextBox 26">
            <a:extLst>
              <a:ext uri="{FF2B5EF4-FFF2-40B4-BE49-F238E27FC236}">
                <a16:creationId xmlns:a16="http://schemas.microsoft.com/office/drawing/2014/main" id="{0C16DE47-BF75-CEC4-4931-37AD0AE04F5F}"/>
              </a:ext>
            </a:extLst>
          </p:cNvPr>
          <p:cNvSpPr txBox="1"/>
          <p:nvPr/>
        </p:nvSpPr>
        <p:spPr>
          <a:xfrm>
            <a:off x="9731829" y="3225604"/>
            <a:ext cx="899886"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~92%</a:t>
            </a:r>
          </a:p>
        </p:txBody>
      </p:sp>
      <p:sp>
        <p:nvSpPr>
          <p:cNvPr id="29" name="TextBox 28">
            <a:extLst>
              <a:ext uri="{FF2B5EF4-FFF2-40B4-BE49-F238E27FC236}">
                <a16:creationId xmlns:a16="http://schemas.microsoft.com/office/drawing/2014/main" id="{1A4A406B-F0AA-0893-5C6C-E0BBF559AD73}"/>
              </a:ext>
            </a:extLst>
          </p:cNvPr>
          <p:cNvSpPr txBox="1"/>
          <p:nvPr/>
        </p:nvSpPr>
        <p:spPr>
          <a:xfrm>
            <a:off x="9731829" y="4174362"/>
            <a:ext cx="899886"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~8%</a:t>
            </a:r>
          </a:p>
        </p:txBody>
      </p:sp>
      <p:sp>
        <p:nvSpPr>
          <p:cNvPr id="35" name="TextBox 34">
            <a:extLst>
              <a:ext uri="{FF2B5EF4-FFF2-40B4-BE49-F238E27FC236}">
                <a16:creationId xmlns:a16="http://schemas.microsoft.com/office/drawing/2014/main" id="{C3E0CCD4-DCAB-F7EE-9513-647ED6AF500E}"/>
              </a:ext>
            </a:extLst>
          </p:cNvPr>
          <p:cNvSpPr txBox="1"/>
          <p:nvPr/>
        </p:nvSpPr>
        <p:spPr>
          <a:xfrm>
            <a:off x="9731829" y="5084929"/>
            <a:ext cx="2039258"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Less than 1%</a:t>
            </a:r>
          </a:p>
        </p:txBody>
      </p:sp>
      <p:sp>
        <p:nvSpPr>
          <p:cNvPr id="37" name="TextBox 36">
            <a:extLst>
              <a:ext uri="{FF2B5EF4-FFF2-40B4-BE49-F238E27FC236}">
                <a16:creationId xmlns:a16="http://schemas.microsoft.com/office/drawing/2014/main" id="{F7116BBE-814A-19DB-40A3-C1F2640B01A8}"/>
              </a:ext>
            </a:extLst>
          </p:cNvPr>
          <p:cNvSpPr txBox="1"/>
          <p:nvPr/>
        </p:nvSpPr>
        <p:spPr>
          <a:xfrm>
            <a:off x="2714170" y="1827080"/>
            <a:ext cx="1988457"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Hardware Quality</a:t>
            </a:r>
          </a:p>
        </p:txBody>
      </p:sp>
      <p:sp>
        <p:nvSpPr>
          <p:cNvPr id="41" name="TextBox 40">
            <a:extLst>
              <a:ext uri="{FF2B5EF4-FFF2-40B4-BE49-F238E27FC236}">
                <a16:creationId xmlns:a16="http://schemas.microsoft.com/office/drawing/2014/main" id="{605C1BF0-E706-6676-E801-E3EC2A2B0AE4}"/>
              </a:ext>
            </a:extLst>
          </p:cNvPr>
          <p:cNvSpPr txBox="1"/>
          <p:nvPr/>
        </p:nvSpPr>
        <p:spPr>
          <a:xfrm>
            <a:off x="4905829" y="1827080"/>
            <a:ext cx="2409371"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AI Developer Ecosystem</a:t>
            </a:r>
          </a:p>
        </p:txBody>
      </p:sp>
      <p:sp>
        <p:nvSpPr>
          <p:cNvPr id="43" name="TextBox 42">
            <a:extLst>
              <a:ext uri="{FF2B5EF4-FFF2-40B4-BE49-F238E27FC236}">
                <a16:creationId xmlns:a16="http://schemas.microsoft.com/office/drawing/2014/main" id="{6B2F430C-5179-DB8C-658B-9FB3709BF869}"/>
              </a:ext>
            </a:extLst>
          </p:cNvPr>
          <p:cNvSpPr txBox="1"/>
          <p:nvPr/>
        </p:nvSpPr>
        <p:spPr>
          <a:xfrm>
            <a:off x="7518401" y="1873247"/>
            <a:ext cx="1640113"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Software Suite</a:t>
            </a:r>
          </a:p>
        </p:txBody>
      </p:sp>
      <p:graphicFrame>
        <p:nvGraphicFramePr>
          <p:cNvPr id="44" name="Table 43">
            <a:extLst>
              <a:ext uri="{FF2B5EF4-FFF2-40B4-BE49-F238E27FC236}">
                <a16:creationId xmlns:a16="http://schemas.microsoft.com/office/drawing/2014/main" id="{8474EEDD-F7D7-8B33-D63C-78A5349B32EF}"/>
              </a:ext>
            </a:extLst>
          </p:cNvPr>
          <p:cNvGraphicFramePr>
            <a:graphicFrameLocks noGrp="1"/>
          </p:cNvGraphicFramePr>
          <p:nvPr>
            <p:extLst>
              <p:ext uri="{D42A27DB-BD31-4B8C-83A1-F6EECF244321}">
                <p14:modId xmlns:p14="http://schemas.microsoft.com/office/powerpoint/2010/main" val="2649048093"/>
              </p:ext>
            </p:extLst>
          </p:nvPr>
        </p:nvGraphicFramePr>
        <p:xfrm>
          <a:off x="9731829" y="1881581"/>
          <a:ext cx="1930400" cy="853440"/>
        </p:xfrm>
        <a:graphic>
          <a:graphicData uri="http://schemas.openxmlformats.org/drawingml/2006/table">
            <a:tbl>
              <a:tblPr/>
              <a:tblGrid>
                <a:gridCol w="1930400">
                  <a:extLst>
                    <a:ext uri="{9D8B030D-6E8A-4147-A177-3AD203B41FA5}">
                      <a16:colId xmlns:a16="http://schemas.microsoft.com/office/drawing/2014/main" val="3906601124"/>
                    </a:ext>
                  </a:extLst>
                </a:gridCol>
              </a:tblGrid>
              <a:tr h="217214">
                <a:tc>
                  <a:txBody>
                    <a:bodyPr/>
                    <a:lstStyle/>
                    <a:p>
                      <a:pPr marL="0" algn="l" defTabSz="914400" rtl="0" eaLnBrk="1" latinLnBrk="0" hangingPunct="1"/>
                      <a:r>
                        <a:rPr lang="en-IN" sz="2500" b="1" kern="1200" dirty="0">
                          <a:solidFill>
                            <a:schemeClr val="tx1"/>
                          </a:solidFill>
                          <a:latin typeface="Bahnschrift SemiBold SemiConden" panose="020B0502040204020203" pitchFamily="34" charset="0"/>
                          <a:ea typeface="+mn-ea"/>
                          <a:cs typeface="Arial" panose="020B0604020202020204" pitchFamily="34" charset="0"/>
                        </a:rPr>
                        <a:t>Market Share in AI</a:t>
                      </a:r>
                    </a:p>
                  </a:txBody>
                  <a:tcPr anchor="ctr">
                    <a:lnL>
                      <a:noFill/>
                    </a:lnL>
                    <a:lnR>
                      <a:noFill/>
                    </a:lnR>
                    <a:lnT>
                      <a:noFill/>
                    </a:lnT>
                    <a:lnB>
                      <a:noFill/>
                    </a:lnB>
                    <a:noFill/>
                  </a:tcPr>
                </a:tc>
                <a:extLst>
                  <a:ext uri="{0D108BD9-81ED-4DB2-BD59-A6C34878D82A}">
                    <a16:rowId xmlns:a16="http://schemas.microsoft.com/office/drawing/2014/main" val="3588926303"/>
                  </a:ext>
                </a:extLst>
              </a:tr>
            </a:tbl>
          </a:graphicData>
        </a:graphic>
      </p:graphicFrame>
      <p:sp>
        <p:nvSpPr>
          <p:cNvPr id="47" name="TextBox 46">
            <a:extLst>
              <a:ext uri="{FF2B5EF4-FFF2-40B4-BE49-F238E27FC236}">
                <a16:creationId xmlns:a16="http://schemas.microsoft.com/office/drawing/2014/main" id="{C3E4FF88-BE41-AE1F-1306-61644E09C72F}"/>
              </a:ext>
            </a:extLst>
          </p:cNvPr>
          <p:cNvSpPr txBox="1"/>
          <p:nvPr/>
        </p:nvSpPr>
        <p:spPr>
          <a:xfrm>
            <a:off x="1444171" y="414719"/>
            <a:ext cx="9564915" cy="646331"/>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pPr algn="ctr"/>
            <a:r>
              <a:rPr lang="en-US" sz="3600" spc="300" dirty="0">
                <a:latin typeface="Agency FB" panose="020B0503020202020204" pitchFamily="34" charset="0"/>
              </a:rPr>
              <a:t>Same </a:t>
            </a:r>
            <a:r>
              <a:rPr lang="en-US" sz="3600" spc="300" dirty="0">
                <a:solidFill>
                  <a:srgbClr val="6CB930"/>
                </a:solidFill>
                <a:latin typeface="Agency FB" panose="020B0503020202020204" pitchFamily="34" charset="0"/>
              </a:rPr>
              <a:t>Hardware</a:t>
            </a:r>
            <a:r>
              <a:rPr lang="en-US" sz="3600" spc="300" dirty="0">
                <a:latin typeface="Agency FB" panose="020B0503020202020204" pitchFamily="34" charset="0"/>
              </a:rPr>
              <a:t> Race, Different Finish Line</a:t>
            </a:r>
            <a:endParaRPr lang="en-IN" sz="3600" spc="300" dirty="0">
              <a:latin typeface="Agency FB" panose="020B0503020202020204" pitchFamily="34" charset="0"/>
            </a:endParaRPr>
          </a:p>
        </p:txBody>
      </p:sp>
      <p:sp>
        <p:nvSpPr>
          <p:cNvPr id="52" name="Cube 51">
            <a:extLst>
              <a:ext uri="{FF2B5EF4-FFF2-40B4-BE49-F238E27FC236}">
                <a16:creationId xmlns:a16="http://schemas.microsoft.com/office/drawing/2014/main" id="{A604F973-B8CA-B68D-0307-4EA05A4C0A05}"/>
              </a:ext>
            </a:extLst>
          </p:cNvPr>
          <p:cNvSpPr/>
          <p:nvPr/>
        </p:nvSpPr>
        <p:spPr>
          <a:xfrm>
            <a:off x="2275109" y="1643604"/>
            <a:ext cx="61691" cy="4118108"/>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Cube 53">
            <a:extLst>
              <a:ext uri="{FF2B5EF4-FFF2-40B4-BE49-F238E27FC236}">
                <a16:creationId xmlns:a16="http://schemas.microsoft.com/office/drawing/2014/main" id="{99C66DBC-E7C1-CE81-3C42-26E5CD9444F2}"/>
              </a:ext>
            </a:extLst>
          </p:cNvPr>
          <p:cNvSpPr/>
          <p:nvPr/>
        </p:nvSpPr>
        <p:spPr>
          <a:xfrm>
            <a:off x="7046687" y="1643604"/>
            <a:ext cx="61691" cy="4118108"/>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Cube 54">
            <a:extLst>
              <a:ext uri="{FF2B5EF4-FFF2-40B4-BE49-F238E27FC236}">
                <a16:creationId xmlns:a16="http://schemas.microsoft.com/office/drawing/2014/main" id="{D809DFFD-CE1F-79B3-C224-8EF0951B0FD4}"/>
              </a:ext>
            </a:extLst>
          </p:cNvPr>
          <p:cNvSpPr/>
          <p:nvPr/>
        </p:nvSpPr>
        <p:spPr>
          <a:xfrm>
            <a:off x="9463316" y="1643604"/>
            <a:ext cx="61691" cy="4118108"/>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ight Triangle 56">
            <a:extLst>
              <a:ext uri="{FF2B5EF4-FFF2-40B4-BE49-F238E27FC236}">
                <a16:creationId xmlns:a16="http://schemas.microsoft.com/office/drawing/2014/main" id="{285DFE04-9027-2ECA-6A95-CF2368556AC5}"/>
              </a:ext>
            </a:extLst>
          </p:cNvPr>
          <p:cNvSpPr/>
          <p:nvPr/>
        </p:nvSpPr>
        <p:spPr>
          <a:xfrm rot="2700000">
            <a:off x="14648121" y="1072089"/>
            <a:ext cx="3174064" cy="3174066"/>
          </a:xfrm>
          <a:prstGeom prst="rtTriangle">
            <a:avLst/>
          </a:prstGeom>
          <a:solidFill>
            <a:srgbClr val="4A8FFF"/>
          </a:solid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ight Triangle 57">
            <a:extLst>
              <a:ext uri="{FF2B5EF4-FFF2-40B4-BE49-F238E27FC236}">
                <a16:creationId xmlns:a16="http://schemas.microsoft.com/office/drawing/2014/main" id="{B301C2C5-F3C9-D50D-8757-D7523AC665D8}"/>
              </a:ext>
            </a:extLst>
          </p:cNvPr>
          <p:cNvSpPr/>
          <p:nvPr/>
        </p:nvSpPr>
        <p:spPr>
          <a:xfrm rot="13500000">
            <a:off x="14648121" y="1072089"/>
            <a:ext cx="3174064" cy="3174066"/>
          </a:xfrm>
          <a:prstGeom prst="rtTriangle">
            <a:avLst/>
          </a:prstGeom>
          <a:solidFill>
            <a:srgbClr val="3C73D0"/>
          </a:solid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oval6">
            <a:extLst>
              <a:ext uri="{FF2B5EF4-FFF2-40B4-BE49-F238E27FC236}">
                <a16:creationId xmlns:a16="http://schemas.microsoft.com/office/drawing/2014/main" id="{F2DDC976-83AF-43E0-EDA3-94F38DE29C50}"/>
              </a:ext>
            </a:extLst>
          </p:cNvPr>
          <p:cNvSpPr/>
          <p:nvPr/>
        </p:nvSpPr>
        <p:spPr>
          <a:xfrm>
            <a:off x="14724269" y="2739944"/>
            <a:ext cx="3021768" cy="3021768"/>
          </a:xfrm>
          <a:prstGeom prst="ellipse">
            <a:avLst/>
          </a:prstGeom>
          <a:solidFill>
            <a:srgbClr val="ABD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400" dirty="0">
              <a:solidFill>
                <a:schemeClr val="tx1"/>
              </a:solidFill>
              <a:latin typeface="Agency FB" panose="020B0503020202020204" pitchFamily="34" charset="0"/>
            </a:endParaRPr>
          </a:p>
        </p:txBody>
      </p:sp>
      <p:sp>
        <p:nvSpPr>
          <p:cNvPr id="60" name="Freeform: Shape 59">
            <a:extLst>
              <a:ext uri="{FF2B5EF4-FFF2-40B4-BE49-F238E27FC236}">
                <a16:creationId xmlns:a16="http://schemas.microsoft.com/office/drawing/2014/main" id="{2EF9CB05-4C0C-0C42-094D-A6932C4EC7B2}"/>
              </a:ext>
            </a:extLst>
          </p:cNvPr>
          <p:cNvSpPr/>
          <p:nvPr/>
        </p:nvSpPr>
        <p:spPr>
          <a:xfrm>
            <a:off x="14888860" y="2739944"/>
            <a:ext cx="2692585" cy="827583"/>
          </a:xfrm>
          <a:custGeom>
            <a:avLst/>
            <a:gdLst>
              <a:gd name="connsiteX0" fmla="*/ 1346292 w 2692585"/>
              <a:gd name="connsiteY0" fmla="*/ 0 h 827583"/>
              <a:gd name="connsiteX1" fmla="*/ 2674821 w 2692585"/>
              <a:gd name="connsiteY1" fmla="*/ 790707 h 827583"/>
              <a:gd name="connsiteX2" fmla="*/ 2692585 w 2692585"/>
              <a:gd name="connsiteY2" fmla="*/ 827583 h 827583"/>
              <a:gd name="connsiteX3" fmla="*/ 0 w 2692585"/>
              <a:gd name="connsiteY3" fmla="*/ 827583 h 827583"/>
              <a:gd name="connsiteX4" fmla="*/ 17764 w 2692585"/>
              <a:gd name="connsiteY4" fmla="*/ 790707 h 827583"/>
              <a:gd name="connsiteX5" fmla="*/ 1346292 w 2692585"/>
              <a:gd name="connsiteY5" fmla="*/ 0 h 82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585" h="827583">
                <a:moveTo>
                  <a:pt x="1346292" y="0"/>
                </a:moveTo>
                <a:cubicBezTo>
                  <a:pt x="1919968" y="0"/>
                  <a:pt x="2418969" y="319727"/>
                  <a:pt x="2674821" y="790707"/>
                </a:cubicBezTo>
                <a:lnTo>
                  <a:pt x="2692585" y="827583"/>
                </a:lnTo>
                <a:lnTo>
                  <a:pt x="0" y="827583"/>
                </a:lnTo>
                <a:lnTo>
                  <a:pt x="17764" y="790707"/>
                </a:lnTo>
                <a:cubicBezTo>
                  <a:pt x="273616" y="319727"/>
                  <a:pt x="772616" y="0"/>
                  <a:pt x="1346292" y="0"/>
                </a:cubicBezTo>
                <a:close/>
              </a:path>
            </a:pathLst>
          </a:custGeom>
          <a:solidFill>
            <a:srgbClr val="80B2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3400" dirty="0">
              <a:solidFill>
                <a:schemeClr val="tx1"/>
              </a:solidFill>
              <a:latin typeface="Agency FB" panose="020B0503020202020204" pitchFamily="34" charset="0"/>
            </a:endParaRPr>
          </a:p>
        </p:txBody>
      </p:sp>
      <p:sp>
        <p:nvSpPr>
          <p:cNvPr id="81" name="Cube 80">
            <a:extLst>
              <a:ext uri="{FF2B5EF4-FFF2-40B4-BE49-F238E27FC236}">
                <a16:creationId xmlns:a16="http://schemas.microsoft.com/office/drawing/2014/main" id="{B7FAC8AC-BDE3-673E-180C-6F73379FEA5A}"/>
              </a:ext>
            </a:extLst>
          </p:cNvPr>
          <p:cNvSpPr/>
          <p:nvPr/>
        </p:nvSpPr>
        <p:spPr>
          <a:xfrm>
            <a:off x="4311161" y="1643604"/>
            <a:ext cx="61691" cy="4118108"/>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TextBox 82">
            <a:extLst>
              <a:ext uri="{FF2B5EF4-FFF2-40B4-BE49-F238E27FC236}">
                <a16:creationId xmlns:a16="http://schemas.microsoft.com/office/drawing/2014/main" id="{03CC9C49-004F-7FAC-4A63-A7098F3DDC20}"/>
              </a:ext>
            </a:extLst>
          </p:cNvPr>
          <p:cNvSpPr txBox="1"/>
          <p:nvPr/>
        </p:nvSpPr>
        <p:spPr>
          <a:xfrm>
            <a:off x="1588261" y="6090757"/>
            <a:ext cx="9276734" cy="707886"/>
          </a:xfrm>
          <a:prstGeom prst="rect">
            <a:avLst/>
          </a:prstGeom>
          <a:noFill/>
        </p:spPr>
        <p:txBody>
          <a:bodyPr wrap="square">
            <a:spAutoFit/>
          </a:bodyPr>
          <a:lstStyle/>
          <a:p>
            <a:pPr algn="ctr"/>
            <a:r>
              <a:rPr lang="en-US" sz="4000" b="1" dirty="0">
                <a:solidFill>
                  <a:srgbClr val="6CB930"/>
                </a:solidFill>
                <a:latin typeface="Agency FB" panose="020B0503020202020204" pitchFamily="34" charset="0"/>
              </a:rPr>
              <a:t>CUDA</a:t>
            </a:r>
            <a:r>
              <a:rPr lang="en-US" sz="4000" b="1" dirty="0">
                <a:latin typeface="Agency FB" panose="020B0503020202020204" pitchFamily="34" charset="0"/>
              </a:rPr>
              <a:t> IS THE MOAT, NOT THE SILICON</a:t>
            </a:r>
            <a:endParaRPr lang="en-IN" sz="4000" b="1" dirty="0">
              <a:latin typeface="Agency FB" panose="020B0503020202020204" pitchFamily="34" charset="0"/>
            </a:endParaRPr>
          </a:p>
        </p:txBody>
      </p:sp>
    </p:spTree>
    <p:extLst>
      <p:ext uri="{BB962C8B-B14F-4D97-AF65-F5344CB8AC3E}">
        <p14:creationId xmlns:p14="http://schemas.microsoft.com/office/powerpoint/2010/main" val="2522972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NVIDIA vs AMD vs INTEL Difference_audio.wav"/>
          </p:stSnd>
        </p:sndAc>
      </p:transition>
    </mc:Choice>
    <mc:Fallback>
      <p:transition spd="slow">
        <p:fade/>
        <p:sndAc>
          <p:stSnd>
            <p:snd r:embed="rId2" name="NVIDIA vs AMD vs INTEL Difference_audio.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F7829E-B1CF-569B-92E2-31A519FF614B}"/>
              </a:ext>
            </a:extLst>
          </p:cNvPr>
          <p:cNvSpPr txBox="1"/>
          <p:nvPr/>
        </p:nvSpPr>
        <p:spPr>
          <a:xfrm>
            <a:off x="1270730" y="1543868"/>
            <a:ext cx="10299467" cy="3770263"/>
          </a:xfrm>
          <a:prstGeom prst="rect">
            <a:avLst/>
          </a:prstGeom>
          <a:noFill/>
        </p:spPr>
        <p:txBody>
          <a:bodyPr wrap="square" rtlCol="0">
            <a:spAutoFit/>
          </a:bodyPr>
          <a:lstStyle/>
          <a:p>
            <a:pPr algn="ctr"/>
            <a:r>
              <a:rPr lang="en-IN" sz="23900" b="1" dirty="0">
                <a:latin typeface="Agency FB" panose="020B0503020202020204" pitchFamily="34" charset="0"/>
              </a:rPr>
              <a:t>NV</a:t>
            </a:r>
            <a:r>
              <a:rPr lang="en-IN" sz="23900" b="1" dirty="0">
                <a:solidFill>
                  <a:srgbClr val="6CB930"/>
                </a:solidFill>
                <a:latin typeface="Agency FB" panose="020B0503020202020204" pitchFamily="34" charset="0"/>
              </a:rPr>
              <a:t>I</a:t>
            </a:r>
            <a:r>
              <a:rPr lang="en-IN" sz="23900" b="1" dirty="0">
                <a:latin typeface="Agency FB" panose="020B0503020202020204" pitchFamily="34" charset="0"/>
              </a:rPr>
              <a:t>DIA</a:t>
            </a:r>
          </a:p>
        </p:txBody>
      </p:sp>
    </p:spTree>
    <p:extLst>
      <p:ext uri="{BB962C8B-B14F-4D97-AF65-F5344CB8AC3E}">
        <p14:creationId xmlns:p14="http://schemas.microsoft.com/office/powerpoint/2010/main" val="389706537"/>
      </p:ext>
    </p:extLst>
  </p:cSld>
  <p:clrMapOvr>
    <a:masterClrMapping/>
  </p:clrMapOvr>
  <mc:AlternateContent xmlns:mc="http://schemas.openxmlformats.org/markup-compatibility/2006" xmlns:p14="http://schemas.microsoft.com/office/powerpoint/2010/main">
    <mc:Choice Requires="p14">
      <p:transition p14:dur="100" advClick="0" advTm="100">
        <p:cut/>
      </p:transition>
    </mc:Choice>
    <mc:Fallback xmlns="">
      <p:transition advClick="0" advTm="100">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DE3375-034A-9F2E-02BF-474203D2E7E7}"/>
              </a:ext>
            </a:extLst>
          </p:cNvPr>
          <p:cNvSpPr txBox="1"/>
          <p:nvPr/>
        </p:nvSpPr>
        <p:spPr>
          <a:xfrm>
            <a:off x="793208" y="3105834"/>
            <a:ext cx="10605584" cy="646331"/>
          </a:xfrm>
          <a:prstGeom prst="rect">
            <a:avLst/>
          </a:prstGeom>
          <a:noFill/>
        </p:spPr>
        <p:txBody>
          <a:bodyPr wrap="square">
            <a:spAutoFit/>
          </a:bodyPr>
          <a:lstStyle/>
          <a:p>
            <a:pPr algn="ctr"/>
            <a:r>
              <a:rPr lang="en-US" sz="3600" b="1" spc="300" dirty="0">
                <a:latin typeface="Agency FB" panose="020B0503020202020204" pitchFamily="34" charset="0"/>
                <a:cs typeface="Arial" panose="020B0604020202020204" pitchFamily="34" charset="0"/>
              </a:rPr>
              <a:t>What Makes </a:t>
            </a:r>
            <a:r>
              <a:rPr lang="en-US" sz="3600" b="1" spc="300" dirty="0">
                <a:solidFill>
                  <a:srgbClr val="6CB930"/>
                </a:solidFill>
                <a:latin typeface="Agency FB" panose="020B0503020202020204" pitchFamily="34" charset="0"/>
                <a:cs typeface="Arial" panose="020B0604020202020204" pitchFamily="34" charset="0"/>
              </a:rPr>
              <a:t>NVIDIA</a:t>
            </a:r>
            <a:r>
              <a:rPr lang="en-US" sz="3600" b="1" spc="300" dirty="0">
                <a:latin typeface="Agency FB" panose="020B0503020202020204" pitchFamily="34" charset="0"/>
                <a:cs typeface="Arial" panose="020B0604020202020204" pitchFamily="34" charset="0"/>
              </a:rPr>
              <a:t> More Like </a:t>
            </a:r>
            <a:r>
              <a:rPr lang="en-US" sz="3600" b="1" spc="300" dirty="0">
                <a:solidFill>
                  <a:srgbClr val="F95B31"/>
                </a:solidFill>
                <a:latin typeface="Agency FB" panose="020B0503020202020204" pitchFamily="34" charset="0"/>
                <a:cs typeface="Arial" panose="020B0604020202020204" pitchFamily="34" charset="0"/>
              </a:rPr>
              <a:t>Mi</a:t>
            </a:r>
            <a:r>
              <a:rPr lang="en-US" sz="3600" b="1" spc="300" dirty="0">
                <a:solidFill>
                  <a:srgbClr val="6CB930"/>
                </a:solidFill>
                <a:latin typeface="Agency FB" panose="020B0503020202020204" pitchFamily="34" charset="0"/>
                <a:cs typeface="Arial" panose="020B0604020202020204" pitchFamily="34" charset="0"/>
              </a:rPr>
              <a:t>cr</a:t>
            </a:r>
            <a:r>
              <a:rPr lang="en-US" sz="3600" b="1" spc="300" dirty="0">
                <a:solidFill>
                  <a:srgbClr val="08A8ED"/>
                </a:solidFill>
                <a:latin typeface="Agency FB" panose="020B0503020202020204" pitchFamily="34" charset="0"/>
                <a:cs typeface="Arial" panose="020B0604020202020204" pitchFamily="34" charset="0"/>
              </a:rPr>
              <a:t>oso</a:t>
            </a:r>
            <a:r>
              <a:rPr lang="en-US" sz="3600" b="1" spc="300" dirty="0">
                <a:solidFill>
                  <a:srgbClr val="FFBD39"/>
                </a:solidFill>
                <a:latin typeface="Agency FB" panose="020B0503020202020204" pitchFamily="34" charset="0"/>
                <a:cs typeface="Arial" panose="020B0604020202020204" pitchFamily="34" charset="0"/>
              </a:rPr>
              <a:t>ft</a:t>
            </a:r>
            <a:r>
              <a:rPr lang="en-US" sz="3600" b="1" spc="300" dirty="0">
                <a:latin typeface="Agency FB" panose="020B0503020202020204" pitchFamily="34" charset="0"/>
                <a:cs typeface="Arial" panose="020B0604020202020204" pitchFamily="34" charset="0"/>
              </a:rPr>
              <a:t> Than </a:t>
            </a:r>
            <a:r>
              <a:rPr lang="en-US" sz="3600" b="1" spc="300" dirty="0">
                <a:solidFill>
                  <a:srgbClr val="08A8ED"/>
                </a:solidFill>
                <a:latin typeface="Agency FB" panose="020B0503020202020204" pitchFamily="34" charset="0"/>
                <a:cs typeface="Arial" panose="020B0604020202020204" pitchFamily="34" charset="0"/>
              </a:rPr>
              <a:t>Intel</a:t>
            </a:r>
            <a:r>
              <a:rPr lang="en-US" sz="3600" b="1" spc="300" dirty="0">
                <a:latin typeface="Agency FB" panose="020B0503020202020204" pitchFamily="34" charset="0"/>
                <a:cs typeface="Arial" panose="020B0604020202020204" pitchFamily="34" charset="0"/>
              </a:rPr>
              <a:t>?</a:t>
            </a:r>
            <a:endParaRPr lang="en-IN" sz="3600" b="1" spc="300" dirty="0">
              <a:latin typeface="Agency FB" panose="020B0503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94EEA03F-933B-E38A-24CE-0AF2AB55C93A}"/>
              </a:ext>
            </a:extLst>
          </p:cNvPr>
          <p:cNvSpPr txBox="1"/>
          <p:nvPr/>
        </p:nvSpPr>
        <p:spPr>
          <a:xfrm>
            <a:off x="665188" y="23478738"/>
            <a:ext cx="1135505"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Feature</a:t>
            </a:r>
          </a:p>
        </p:txBody>
      </p:sp>
      <p:sp>
        <p:nvSpPr>
          <p:cNvPr id="63" name="TextBox 62">
            <a:extLst>
              <a:ext uri="{FF2B5EF4-FFF2-40B4-BE49-F238E27FC236}">
                <a16:creationId xmlns:a16="http://schemas.microsoft.com/office/drawing/2014/main" id="{9951B9E3-9BF8-F0F5-80D7-70AFFCDCDCCD}"/>
              </a:ext>
            </a:extLst>
          </p:cNvPr>
          <p:cNvSpPr txBox="1"/>
          <p:nvPr/>
        </p:nvSpPr>
        <p:spPr>
          <a:xfrm>
            <a:off x="3424628" y="18398738"/>
            <a:ext cx="1795072"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solidFill>
                  <a:srgbClr val="6CB930"/>
                </a:solidFill>
              </a:rPr>
              <a:t>NVIDIA</a:t>
            </a:r>
          </a:p>
        </p:txBody>
      </p:sp>
      <p:sp>
        <p:nvSpPr>
          <p:cNvPr id="64" name="TextBox 63">
            <a:extLst>
              <a:ext uri="{FF2B5EF4-FFF2-40B4-BE49-F238E27FC236}">
                <a16:creationId xmlns:a16="http://schemas.microsoft.com/office/drawing/2014/main" id="{8D9D4F1B-CD98-E46F-18C5-DABF3D9971E7}"/>
              </a:ext>
            </a:extLst>
          </p:cNvPr>
          <p:cNvSpPr txBox="1"/>
          <p:nvPr/>
        </p:nvSpPr>
        <p:spPr>
          <a:xfrm>
            <a:off x="6843635" y="13608566"/>
            <a:ext cx="1795072"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US" spc="300" dirty="0">
                <a:solidFill>
                  <a:srgbClr val="F95B31"/>
                </a:solidFill>
              </a:rPr>
              <a:t>Mi</a:t>
            </a:r>
            <a:r>
              <a:rPr lang="en-US" spc="300" dirty="0">
                <a:solidFill>
                  <a:srgbClr val="6CB930"/>
                </a:solidFill>
              </a:rPr>
              <a:t>cr</a:t>
            </a:r>
            <a:r>
              <a:rPr lang="en-US" spc="300" dirty="0">
                <a:solidFill>
                  <a:srgbClr val="08A8ED"/>
                </a:solidFill>
              </a:rPr>
              <a:t>oso</a:t>
            </a:r>
            <a:r>
              <a:rPr lang="en-US" spc="300" dirty="0">
                <a:solidFill>
                  <a:srgbClr val="FFBD39"/>
                </a:solidFill>
              </a:rPr>
              <a:t>ft</a:t>
            </a:r>
            <a:endParaRPr lang="en-IN" dirty="0"/>
          </a:p>
        </p:txBody>
      </p:sp>
      <p:sp>
        <p:nvSpPr>
          <p:cNvPr id="65" name="TextBox 64">
            <a:extLst>
              <a:ext uri="{FF2B5EF4-FFF2-40B4-BE49-F238E27FC236}">
                <a16:creationId xmlns:a16="http://schemas.microsoft.com/office/drawing/2014/main" id="{3F0E2657-EACB-C525-F57E-BAC25E7680C5}"/>
              </a:ext>
            </a:extLst>
          </p:cNvPr>
          <p:cNvSpPr txBox="1"/>
          <p:nvPr/>
        </p:nvSpPr>
        <p:spPr>
          <a:xfrm>
            <a:off x="10262641" y="8837426"/>
            <a:ext cx="1135505"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solidFill>
                  <a:srgbClr val="FF0000"/>
                </a:solidFill>
              </a:rPr>
              <a:t>AMD</a:t>
            </a:r>
          </a:p>
        </p:txBody>
      </p:sp>
      <p:sp>
        <p:nvSpPr>
          <p:cNvPr id="66" name="TextBox 65">
            <a:extLst>
              <a:ext uri="{FF2B5EF4-FFF2-40B4-BE49-F238E27FC236}">
                <a16:creationId xmlns:a16="http://schemas.microsoft.com/office/drawing/2014/main" id="{BBAB0E8A-05FB-FFF5-05C1-4E2EC5CFDA7A}"/>
              </a:ext>
            </a:extLst>
          </p:cNvPr>
          <p:cNvSpPr txBox="1"/>
          <p:nvPr/>
        </p:nvSpPr>
        <p:spPr>
          <a:xfrm>
            <a:off x="642708" y="24386407"/>
            <a:ext cx="2019924"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Recurring revenue</a:t>
            </a:r>
          </a:p>
        </p:txBody>
      </p:sp>
      <p:sp>
        <p:nvSpPr>
          <p:cNvPr id="67" name="TextBox 66">
            <a:extLst>
              <a:ext uri="{FF2B5EF4-FFF2-40B4-BE49-F238E27FC236}">
                <a16:creationId xmlns:a16="http://schemas.microsoft.com/office/drawing/2014/main" id="{7D2C08E2-7DDE-7F35-0160-3618105FC8A2}"/>
              </a:ext>
            </a:extLst>
          </p:cNvPr>
          <p:cNvSpPr txBox="1"/>
          <p:nvPr/>
        </p:nvSpPr>
        <p:spPr>
          <a:xfrm>
            <a:off x="3424628" y="19306407"/>
            <a:ext cx="2894977"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AI software licenses, enterprise stack</a:t>
            </a:r>
          </a:p>
        </p:txBody>
      </p:sp>
      <p:sp>
        <p:nvSpPr>
          <p:cNvPr id="68" name="TextBox 67">
            <a:extLst>
              <a:ext uri="{FF2B5EF4-FFF2-40B4-BE49-F238E27FC236}">
                <a16:creationId xmlns:a16="http://schemas.microsoft.com/office/drawing/2014/main" id="{01185136-0E4F-A0EA-AF56-7D826C824666}"/>
              </a:ext>
            </a:extLst>
          </p:cNvPr>
          <p:cNvSpPr txBox="1"/>
          <p:nvPr/>
        </p:nvSpPr>
        <p:spPr>
          <a:xfrm>
            <a:off x="6843635" y="14516235"/>
            <a:ext cx="2019924"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Office, Azure</a:t>
            </a:r>
          </a:p>
        </p:txBody>
      </p:sp>
      <p:sp>
        <p:nvSpPr>
          <p:cNvPr id="69" name="TextBox 68">
            <a:extLst>
              <a:ext uri="{FF2B5EF4-FFF2-40B4-BE49-F238E27FC236}">
                <a16:creationId xmlns:a16="http://schemas.microsoft.com/office/drawing/2014/main" id="{80AB322A-1569-F78F-4972-6C45C12042F1}"/>
              </a:ext>
            </a:extLst>
          </p:cNvPr>
          <p:cNvSpPr txBox="1"/>
          <p:nvPr/>
        </p:nvSpPr>
        <p:spPr>
          <a:xfrm>
            <a:off x="10262641" y="9745095"/>
            <a:ext cx="2019924"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Mostly chip sales</a:t>
            </a:r>
          </a:p>
        </p:txBody>
      </p:sp>
      <p:graphicFrame>
        <p:nvGraphicFramePr>
          <p:cNvPr id="70" name="Table 69">
            <a:extLst>
              <a:ext uri="{FF2B5EF4-FFF2-40B4-BE49-F238E27FC236}">
                <a16:creationId xmlns:a16="http://schemas.microsoft.com/office/drawing/2014/main" id="{32E0472D-A463-73F8-96E8-745743DBBCA0}"/>
              </a:ext>
            </a:extLst>
          </p:cNvPr>
          <p:cNvGraphicFramePr>
            <a:graphicFrameLocks noGrp="1"/>
          </p:cNvGraphicFramePr>
          <p:nvPr>
            <p:extLst>
              <p:ext uri="{D42A27DB-BD31-4B8C-83A1-F6EECF244321}">
                <p14:modId xmlns:p14="http://schemas.microsoft.com/office/powerpoint/2010/main" val="3797829375"/>
              </p:ext>
            </p:extLst>
          </p:nvPr>
        </p:nvGraphicFramePr>
        <p:xfrm>
          <a:off x="665188" y="25678796"/>
          <a:ext cx="2579557" cy="853440"/>
        </p:xfrm>
        <a:graphic>
          <a:graphicData uri="http://schemas.openxmlformats.org/drawingml/2006/table">
            <a:tbl>
              <a:tblPr/>
              <a:tblGrid>
                <a:gridCol w="2579557">
                  <a:extLst>
                    <a:ext uri="{9D8B030D-6E8A-4147-A177-3AD203B41FA5}">
                      <a16:colId xmlns:a16="http://schemas.microsoft.com/office/drawing/2014/main" val="1578048998"/>
                    </a:ext>
                  </a:extLst>
                </a:gridCol>
              </a:tblGrid>
              <a:tr h="0">
                <a:tc>
                  <a:txBody>
                    <a:bodyPr/>
                    <a:lstStyle/>
                    <a:p>
                      <a:pPr marL="0" algn="l" defTabSz="914400" rtl="0" eaLnBrk="1" latinLnBrk="0" hangingPunct="1"/>
                      <a:r>
                        <a:rPr lang="en-IN" sz="2500" b="1" kern="1200" dirty="0">
                          <a:solidFill>
                            <a:schemeClr val="tx1"/>
                          </a:solidFill>
                          <a:latin typeface="Bahnschrift SemiBold SemiConden" panose="020B0502040204020203" pitchFamily="34" charset="0"/>
                          <a:ea typeface="+mn-ea"/>
                          <a:cs typeface="Arial" panose="020B0604020202020204" pitchFamily="34" charset="0"/>
                        </a:rPr>
                        <a:t>Developer ecosystem</a:t>
                      </a:r>
                    </a:p>
                  </a:txBody>
                  <a:tcPr anchor="ctr">
                    <a:lnL>
                      <a:noFill/>
                    </a:lnL>
                    <a:lnR>
                      <a:noFill/>
                    </a:lnR>
                    <a:lnT>
                      <a:noFill/>
                    </a:lnT>
                    <a:lnB>
                      <a:noFill/>
                    </a:lnB>
                    <a:noFill/>
                  </a:tcPr>
                </a:tc>
                <a:extLst>
                  <a:ext uri="{0D108BD9-81ED-4DB2-BD59-A6C34878D82A}">
                    <a16:rowId xmlns:a16="http://schemas.microsoft.com/office/drawing/2014/main" val="672121281"/>
                  </a:ext>
                </a:extLst>
              </a:tr>
            </a:tbl>
          </a:graphicData>
        </a:graphic>
      </p:graphicFrame>
      <p:sp>
        <p:nvSpPr>
          <p:cNvPr id="71" name="TextBox 70">
            <a:extLst>
              <a:ext uri="{FF2B5EF4-FFF2-40B4-BE49-F238E27FC236}">
                <a16:creationId xmlns:a16="http://schemas.microsoft.com/office/drawing/2014/main" id="{A2DF11A6-1EB4-65C1-87CB-14344A4A647F}"/>
              </a:ext>
            </a:extLst>
          </p:cNvPr>
          <p:cNvSpPr txBox="1"/>
          <p:nvPr/>
        </p:nvSpPr>
        <p:spPr>
          <a:xfrm>
            <a:off x="3424628" y="20643177"/>
            <a:ext cx="2649489"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CUDA, </a:t>
            </a:r>
            <a:r>
              <a:rPr lang="en-IN" dirty="0" err="1"/>
              <a:t>cuDNN</a:t>
            </a:r>
            <a:endParaRPr lang="en-IN" dirty="0"/>
          </a:p>
        </p:txBody>
      </p:sp>
      <p:sp>
        <p:nvSpPr>
          <p:cNvPr id="72" name="TextBox 71">
            <a:extLst>
              <a:ext uri="{FF2B5EF4-FFF2-40B4-BE49-F238E27FC236}">
                <a16:creationId xmlns:a16="http://schemas.microsoft.com/office/drawing/2014/main" id="{C03FFF99-0075-F5C3-A831-84B59516BD4B}"/>
              </a:ext>
            </a:extLst>
          </p:cNvPr>
          <p:cNvSpPr txBox="1"/>
          <p:nvPr/>
        </p:nvSpPr>
        <p:spPr>
          <a:xfrm>
            <a:off x="6843635" y="15853005"/>
            <a:ext cx="2274757"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VS Code, GitHub</a:t>
            </a:r>
          </a:p>
        </p:txBody>
      </p:sp>
      <p:sp>
        <p:nvSpPr>
          <p:cNvPr id="73" name="TextBox 72">
            <a:extLst>
              <a:ext uri="{FF2B5EF4-FFF2-40B4-BE49-F238E27FC236}">
                <a16:creationId xmlns:a16="http://schemas.microsoft.com/office/drawing/2014/main" id="{6E69865D-D741-DBDB-BCFC-59AFCA5D97DB}"/>
              </a:ext>
            </a:extLst>
          </p:cNvPr>
          <p:cNvSpPr txBox="1"/>
          <p:nvPr/>
        </p:nvSpPr>
        <p:spPr>
          <a:xfrm>
            <a:off x="10262640" y="11081865"/>
            <a:ext cx="2229787"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Weak</a:t>
            </a:r>
          </a:p>
        </p:txBody>
      </p:sp>
      <p:sp>
        <p:nvSpPr>
          <p:cNvPr id="74" name="TextBox 73">
            <a:extLst>
              <a:ext uri="{FF2B5EF4-FFF2-40B4-BE49-F238E27FC236}">
                <a16:creationId xmlns:a16="http://schemas.microsoft.com/office/drawing/2014/main" id="{9B535FC5-6117-023A-AF0B-96C2AF040C08}"/>
              </a:ext>
            </a:extLst>
          </p:cNvPr>
          <p:cNvSpPr txBox="1"/>
          <p:nvPr/>
        </p:nvSpPr>
        <p:spPr>
          <a:xfrm>
            <a:off x="642708" y="26962851"/>
            <a:ext cx="2019882"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Platform effect</a:t>
            </a:r>
          </a:p>
        </p:txBody>
      </p:sp>
      <p:sp>
        <p:nvSpPr>
          <p:cNvPr id="75" name="TextBox 74">
            <a:extLst>
              <a:ext uri="{FF2B5EF4-FFF2-40B4-BE49-F238E27FC236}">
                <a16:creationId xmlns:a16="http://schemas.microsoft.com/office/drawing/2014/main" id="{1B3BDA12-51B0-0BE4-3285-21D648B129CC}"/>
              </a:ext>
            </a:extLst>
          </p:cNvPr>
          <p:cNvSpPr txBox="1"/>
          <p:nvPr/>
        </p:nvSpPr>
        <p:spPr>
          <a:xfrm>
            <a:off x="3392818" y="21876605"/>
            <a:ext cx="2649489"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Omniverse, DGX Cloud</a:t>
            </a:r>
          </a:p>
        </p:txBody>
      </p:sp>
      <p:sp>
        <p:nvSpPr>
          <p:cNvPr id="76" name="TextBox 75">
            <a:extLst>
              <a:ext uri="{FF2B5EF4-FFF2-40B4-BE49-F238E27FC236}">
                <a16:creationId xmlns:a16="http://schemas.microsoft.com/office/drawing/2014/main" id="{2B8ED46F-3F29-33CD-0777-166D084015D7}"/>
              </a:ext>
            </a:extLst>
          </p:cNvPr>
          <p:cNvSpPr txBox="1"/>
          <p:nvPr/>
        </p:nvSpPr>
        <p:spPr>
          <a:xfrm>
            <a:off x="6843635" y="17086433"/>
            <a:ext cx="2857497"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Windows + Azure</a:t>
            </a:r>
          </a:p>
        </p:txBody>
      </p:sp>
      <p:sp>
        <p:nvSpPr>
          <p:cNvPr id="77" name="TextBox 76">
            <a:extLst>
              <a:ext uri="{FF2B5EF4-FFF2-40B4-BE49-F238E27FC236}">
                <a16:creationId xmlns:a16="http://schemas.microsoft.com/office/drawing/2014/main" id="{EAE62795-E144-9C63-721F-DE498FF47186}"/>
              </a:ext>
            </a:extLst>
          </p:cNvPr>
          <p:cNvSpPr txBox="1"/>
          <p:nvPr/>
        </p:nvSpPr>
        <p:spPr>
          <a:xfrm>
            <a:off x="10262640" y="12315293"/>
            <a:ext cx="1795072"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N/A</a:t>
            </a:r>
          </a:p>
        </p:txBody>
      </p:sp>
      <p:sp>
        <p:nvSpPr>
          <p:cNvPr id="78" name="Cube 77">
            <a:extLst>
              <a:ext uri="{FF2B5EF4-FFF2-40B4-BE49-F238E27FC236}">
                <a16:creationId xmlns:a16="http://schemas.microsoft.com/office/drawing/2014/main" id="{ECF024AE-1A5A-BED1-6741-CC648B70314C}"/>
              </a:ext>
            </a:extLst>
          </p:cNvPr>
          <p:cNvSpPr/>
          <p:nvPr/>
        </p:nvSpPr>
        <p:spPr>
          <a:xfrm>
            <a:off x="2540821" y="23478737"/>
            <a:ext cx="64488" cy="4339641"/>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Cube 78">
            <a:extLst>
              <a:ext uri="{FF2B5EF4-FFF2-40B4-BE49-F238E27FC236}">
                <a16:creationId xmlns:a16="http://schemas.microsoft.com/office/drawing/2014/main" id="{BBD60E50-91F3-E4BE-865E-ADA0582AD845}"/>
              </a:ext>
            </a:extLst>
          </p:cNvPr>
          <p:cNvSpPr/>
          <p:nvPr/>
        </p:nvSpPr>
        <p:spPr>
          <a:xfrm>
            <a:off x="6410727" y="18398736"/>
            <a:ext cx="64488" cy="4339641"/>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Cube 79">
            <a:extLst>
              <a:ext uri="{FF2B5EF4-FFF2-40B4-BE49-F238E27FC236}">
                <a16:creationId xmlns:a16="http://schemas.microsoft.com/office/drawing/2014/main" id="{E8255762-0438-B4A3-784A-ED3878A293E9}"/>
              </a:ext>
            </a:extLst>
          </p:cNvPr>
          <p:cNvSpPr/>
          <p:nvPr/>
        </p:nvSpPr>
        <p:spPr>
          <a:xfrm>
            <a:off x="9679900" y="13608563"/>
            <a:ext cx="64488" cy="4339641"/>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8241375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C612CE-33B7-53F7-542C-E7B727DAB958}"/>
              </a:ext>
            </a:extLst>
          </p:cNvPr>
          <p:cNvSpPr txBox="1"/>
          <p:nvPr/>
        </p:nvSpPr>
        <p:spPr>
          <a:xfrm>
            <a:off x="846902" y="584396"/>
            <a:ext cx="10605584" cy="646331"/>
          </a:xfrm>
          <a:prstGeom prst="rect">
            <a:avLst/>
          </a:prstGeom>
          <a:noFill/>
        </p:spPr>
        <p:txBody>
          <a:bodyPr wrap="square">
            <a:spAutoFit/>
          </a:bodyPr>
          <a:lstStyle/>
          <a:p>
            <a:pPr algn="ctr"/>
            <a:r>
              <a:rPr lang="en-US" sz="3600" b="1" spc="300" dirty="0">
                <a:latin typeface="Agency FB" panose="020B0503020202020204" pitchFamily="34" charset="0"/>
                <a:cs typeface="Arial" panose="020B0604020202020204" pitchFamily="34" charset="0"/>
              </a:rPr>
              <a:t>What Makes </a:t>
            </a:r>
            <a:r>
              <a:rPr lang="en-US" sz="3600" b="1" spc="300" dirty="0">
                <a:solidFill>
                  <a:srgbClr val="6CB930"/>
                </a:solidFill>
                <a:latin typeface="Agency FB" panose="020B0503020202020204" pitchFamily="34" charset="0"/>
                <a:cs typeface="Arial" panose="020B0604020202020204" pitchFamily="34" charset="0"/>
              </a:rPr>
              <a:t>NVIDIA</a:t>
            </a:r>
            <a:r>
              <a:rPr lang="en-US" sz="3600" b="1" spc="300" dirty="0">
                <a:latin typeface="Agency FB" panose="020B0503020202020204" pitchFamily="34" charset="0"/>
                <a:cs typeface="Arial" panose="020B0604020202020204" pitchFamily="34" charset="0"/>
              </a:rPr>
              <a:t> More Like </a:t>
            </a:r>
            <a:r>
              <a:rPr lang="en-US" sz="3600" b="1" spc="300" dirty="0">
                <a:solidFill>
                  <a:srgbClr val="F95B31"/>
                </a:solidFill>
                <a:latin typeface="Agency FB" panose="020B0503020202020204" pitchFamily="34" charset="0"/>
                <a:cs typeface="Arial" panose="020B0604020202020204" pitchFamily="34" charset="0"/>
              </a:rPr>
              <a:t>Mi</a:t>
            </a:r>
            <a:r>
              <a:rPr lang="en-US" sz="3600" b="1" spc="300" dirty="0">
                <a:solidFill>
                  <a:srgbClr val="6CB930"/>
                </a:solidFill>
                <a:latin typeface="Agency FB" panose="020B0503020202020204" pitchFamily="34" charset="0"/>
                <a:cs typeface="Arial" panose="020B0604020202020204" pitchFamily="34" charset="0"/>
              </a:rPr>
              <a:t>cr</a:t>
            </a:r>
            <a:r>
              <a:rPr lang="en-US" sz="3600" b="1" spc="300" dirty="0">
                <a:solidFill>
                  <a:srgbClr val="08A8ED"/>
                </a:solidFill>
                <a:latin typeface="Agency FB" panose="020B0503020202020204" pitchFamily="34" charset="0"/>
                <a:cs typeface="Arial" panose="020B0604020202020204" pitchFamily="34" charset="0"/>
              </a:rPr>
              <a:t>oso</a:t>
            </a:r>
            <a:r>
              <a:rPr lang="en-US" sz="3600" b="1" spc="300" dirty="0">
                <a:solidFill>
                  <a:srgbClr val="FFBD39"/>
                </a:solidFill>
                <a:latin typeface="Agency FB" panose="020B0503020202020204" pitchFamily="34" charset="0"/>
                <a:cs typeface="Arial" panose="020B0604020202020204" pitchFamily="34" charset="0"/>
              </a:rPr>
              <a:t>ft</a:t>
            </a:r>
            <a:r>
              <a:rPr lang="en-US" sz="3600" b="1" spc="300" dirty="0">
                <a:latin typeface="Agency FB" panose="020B0503020202020204" pitchFamily="34" charset="0"/>
                <a:cs typeface="Arial" panose="020B0604020202020204" pitchFamily="34" charset="0"/>
              </a:rPr>
              <a:t> Than </a:t>
            </a:r>
            <a:r>
              <a:rPr lang="en-US" sz="3600" b="1" spc="300" dirty="0">
                <a:solidFill>
                  <a:srgbClr val="08A8ED"/>
                </a:solidFill>
                <a:latin typeface="Agency FB" panose="020B0503020202020204" pitchFamily="34" charset="0"/>
                <a:cs typeface="Arial" panose="020B0604020202020204" pitchFamily="34" charset="0"/>
              </a:rPr>
              <a:t>Intel</a:t>
            </a:r>
            <a:r>
              <a:rPr lang="en-US" sz="3600" b="1" spc="300" dirty="0">
                <a:latin typeface="Agency FB" panose="020B0503020202020204" pitchFamily="34" charset="0"/>
                <a:cs typeface="Arial" panose="020B0604020202020204" pitchFamily="34" charset="0"/>
              </a:rPr>
              <a:t>?</a:t>
            </a:r>
            <a:endParaRPr lang="en-IN" sz="3600" b="1" spc="300" dirty="0">
              <a:latin typeface="Agency FB" panose="020B0503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CCC7A02-F5E1-6FA4-DC8D-CDA062A2AD65}"/>
              </a:ext>
            </a:extLst>
          </p:cNvPr>
          <p:cNvSpPr txBox="1"/>
          <p:nvPr/>
        </p:nvSpPr>
        <p:spPr>
          <a:xfrm>
            <a:off x="665188" y="1927717"/>
            <a:ext cx="1135505"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Feature</a:t>
            </a:r>
          </a:p>
        </p:txBody>
      </p:sp>
      <p:sp>
        <p:nvSpPr>
          <p:cNvPr id="7" name="TextBox 6">
            <a:extLst>
              <a:ext uri="{FF2B5EF4-FFF2-40B4-BE49-F238E27FC236}">
                <a16:creationId xmlns:a16="http://schemas.microsoft.com/office/drawing/2014/main" id="{49360B45-EB93-3EA0-0420-A0FA6A7443AD}"/>
              </a:ext>
            </a:extLst>
          </p:cNvPr>
          <p:cNvSpPr txBox="1"/>
          <p:nvPr/>
        </p:nvSpPr>
        <p:spPr>
          <a:xfrm>
            <a:off x="3424628" y="1927717"/>
            <a:ext cx="1795072"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solidFill>
                  <a:srgbClr val="6CB930"/>
                </a:solidFill>
              </a:rPr>
              <a:t>NVIDIA</a:t>
            </a:r>
          </a:p>
        </p:txBody>
      </p:sp>
      <p:sp>
        <p:nvSpPr>
          <p:cNvPr id="9" name="TextBox 8">
            <a:extLst>
              <a:ext uri="{FF2B5EF4-FFF2-40B4-BE49-F238E27FC236}">
                <a16:creationId xmlns:a16="http://schemas.microsoft.com/office/drawing/2014/main" id="{B7DB8F08-3D90-629A-C2AB-438BDA2D2428}"/>
              </a:ext>
            </a:extLst>
          </p:cNvPr>
          <p:cNvSpPr txBox="1"/>
          <p:nvPr/>
        </p:nvSpPr>
        <p:spPr>
          <a:xfrm>
            <a:off x="6843635" y="1927717"/>
            <a:ext cx="1795072"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US" spc="300" dirty="0">
                <a:solidFill>
                  <a:srgbClr val="F95B31"/>
                </a:solidFill>
              </a:rPr>
              <a:t>Mi</a:t>
            </a:r>
            <a:r>
              <a:rPr lang="en-US" spc="300" dirty="0">
                <a:solidFill>
                  <a:srgbClr val="6CB930"/>
                </a:solidFill>
              </a:rPr>
              <a:t>cr</a:t>
            </a:r>
            <a:r>
              <a:rPr lang="en-US" spc="300" dirty="0">
                <a:solidFill>
                  <a:srgbClr val="08A8ED"/>
                </a:solidFill>
              </a:rPr>
              <a:t>oso</a:t>
            </a:r>
            <a:r>
              <a:rPr lang="en-US" spc="300" dirty="0">
                <a:solidFill>
                  <a:srgbClr val="FFBD39"/>
                </a:solidFill>
              </a:rPr>
              <a:t>ft</a:t>
            </a:r>
            <a:endParaRPr lang="en-IN" dirty="0"/>
          </a:p>
        </p:txBody>
      </p:sp>
      <p:sp>
        <p:nvSpPr>
          <p:cNvPr id="11" name="TextBox 10">
            <a:extLst>
              <a:ext uri="{FF2B5EF4-FFF2-40B4-BE49-F238E27FC236}">
                <a16:creationId xmlns:a16="http://schemas.microsoft.com/office/drawing/2014/main" id="{C869BB17-660C-2C5E-D285-40C7179C81D8}"/>
              </a:ext>
            </a:extLst>
          </p:cNvPr>
          <p:cNvSpPr txBox="1"/>
          <p:nvPr/>
        </p:nvSpPr>
        <p:spPr>
          <a:xfrm>
            <a:off x="10262641" y="1927717"/>
            <a:ext cx="1135505"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solidFill>
                  <a:srgbClr val="FF0000"/>
                </a:solidFill>
              </a:rPr>
              <a:t>AMD</a:t>
            </a:r>
          </a:p>
        </p:txBody>
      </p:sp>
      <p:sp>
        <p:nvSpPr>
          <p:cNvPr id="13" name="TextBox 12">
            <a:extLst>
              <a:ext uri="{FF2B5EF4-FFF2-40B4-BE49-F238E27FC236}">
                <a16:creationId xmlns:a16="http://schemas.microsoft.com/office/drawing/2014/main" id="{4F501710-8314-D3A5-EDC2-2E28C7E3D1D3}"/>
              </a:ext>
            </a:extLst>
          </p:cNvPr>
          <p:cNvSpPr txBox="1"/>
          <p:nvPr/>
        </p:nvSpPr>
        <p:spPr>
          <a:xfrm>
            <a:off x="642708" y="2835386"/>
            <a:ext cx="2019924"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Recurring revenue</a:t>
            </a:r>
          </a:p>
        </p:txBody>
      </p:sp>
      <p:sp>
        <p:nvSpPr>
          <p:cNvPr id="15" name="TextBox 14">
            <a:extLst>
              <a:ext uri="{FF2B5EF4-FFF2-40B4-BE49-F238E27FC236}">
                <a16:creationId xmlns:a16="http://schemas.microsoft.com/office/drawing/2014/main" id="{FE06B1A2-84B8-C809-08AF-04EB3D072AE2}"/>
              </a:ext>
            </a:extLst>
          </p:cNvPr>
          <p:cNvSpPr txBox="1"/>
          <p:nvPr/>
        </p:nvSpPr>
        <p:spPr>
          <a:xfrm>
            <a:off x="3424628" y="2835386"/>
            <a:ext cx="2894977"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AI software licenses, enterprise stack</a:t>
            </a:r>
          </a:p>
        </p:txBody>
      </p:sp>
      <p:sp>
        <p:nvSpPr>
          <p:cNvPr id="17" name="TextBox 16">
            <a:extLst>
              <a:ext uri="{FF2B5EF4-FFF2-40B4-BE49-F238E27FC236}">
                <a16:creationId xmlns:a16="http://schemas.microsoft.com/office/drawing/2014/main" id="{FD4B5EE1-6B10-5F57-ABB2-1E463AF9AB11}"/>
              </a:ext>
            </a:extLst>
          </p:cNvPr>
          <p:cNvSpPr txBox="1"/>
          <p:nvPr/>
        </p:nvSpPr>
        <p:spPr>
          <a:xfrm>
            <a:off x="6843635" y="2835386"/>
            <a:ext cx="2019924"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Office, Azure</a:t>
            </a:r>
          </a:p>
        </p:txBody>
      </p:sp>
      <p:sp>
        <p:nvSpPr>
          <p:cNvPr id="19" name="TextBox 18">
            <a:extLst>
              <a:ext uri="{FF2B5EF4-FFF2-40B4-BE49-F238E27FC236}">
                <a16:creationId xmlns:a16="http://schemas.microsoft.com/office/drawing/2014/main" id="{4D1F9DBE-31C9-A817-A0B1-2EF563246B52}"/>
              </a:ext>
            </a:extLst>
          </p:cNvPr>
          <p:cNvSpPr txBox="1"/>
          <p:nvPr/>
        </p:nvSpPr>
        <p:spPr>
          <a:xfrm>
            <a:off x="10262641" y="2835386"/>
            <a:ext cx="2019924"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Mostly chip sales</a:t>
            </a:r>
          </a:p>
        </p:txBody>
      </p:sp>
      <p:graphicFrame>
        <p:nvGraphicFramePr>
          <p:cNvPr id="20" name="Table 19">
            <a:extLst>
              <a:ext uri="{FF2B5EF4-FFF2-40B4-BE49-F238E27FC236}">
                <a16:creationId xmlns:a16="http://schemas.microsoft.com/office/drawing/2014/main" id="{725CDDD9-2FDB-F76C-C941-65EAE01C7E8B}"/>
              </a:ext>
            </a:extLst>
          </p:cNvPr>
          <p:cNvGraphicFramePr>
            <a:graphicFrameLocks noGrp="1"/>
          </p:cNvGraphicFramePr>
          <p:nvPr>
            <p:extLst>
              <p:ext uri="{D42A27DB-BD31-4B8C-83A1-F6EECF244321}">
                <p14:modId xmlns:p14="http://schemas.microsoft.com/office/powerpoint/2010/main" val="1740318144"/>
              </p:ext>
            </p:extLst>
          </p:nvPr>
        </p:nvGraphicFramePr>
        <p:xfrm>
          <a:off x="665188" y="4127775"/>
          <a:ext cx="2579557" cy="853440"/>
        </p:xfrm>
        <a:graphic>
          <a:graphicData uri="http://schemas.openxmlformats.org/drawingml/2006/table">
            <a:tbl>
              <a:tblPr/>
              <a:tblGrid>
                <a:gridCol w="2579557">
                  <a:extLst>
                    <a:ext uri="{9D8B030D-6E8A-4147-A177-3AD203B41FA5}">
                      <a16:colId xmlns:a16="http://schemas.microsoft.com/office/drawing/2014/main" val="1578048998"/>
                    </a:ext>
                  </a:extLst>
                </a:gridCol>
              </a:tblGrid>
              <a:tr h="0">
                <a:tc>
                  <a:txBody>
                    <a:bodyPr/>
                    <a:lstStyle/>
                    <a:p>
                      <a:pPr marL="0" algn="l" defTabSz="914400" rtl="0" eaLnBrk="1" latinLnBrk="0" hangingPunct="1"/>
                      <a:r>
                        <a:rPr lang="en-IN" sz="2500" b="1" kern="1200" dirty="0">
                          <a:solidFill>
                            <a:schemeClr val="tx1"/>
                          </a:solidFill>
                          <a:latin typeface="Bahnschrift SemiBold SemiConden" panose="020B0502040204020203" pitchFamily="34" charset="0"/>
                          <a:ea typeface="+mn-ea"/>
                          <a:cs typeface="Arial" panose="020B0604020202020204" pitchFamily="34" charset="0"/>
                        </a:rPr>
                        <a:t>Developer ecosystem</a:t>
                      </a:r>
                    </a:p>
                  </a:txBody>
                  <a:tcPr anchor="ctr">
                    <a:lnL>
                      <a:noFill/>
                    </a:lnL>
                    <a:lnR>
                      <a:noFill/>
                    </a:lnR>
                    <a:lnT>
                      <a:noFill/>
                    </a:lnT>
                    <a:lnB>
                      <a:noFill/>
                    </a:lnB>
                    <a:noFill/>
                  </a:tcPr>
                </a:tc>
                <a:extLst>
                  <a:ext uri="{0D108BD9-81ED-4DB2-BD59-A6C34878D82A}">
                    <a16:rowId xmlns:a16="http://schemas.microsoft.com/office/drawing/2014/main" val="672121281"/>
                  </a:ext>
                </a:extLst>
              </a:tr>
            </a:tbl>
          </a:graphicData>
        </a:graphic>
      </p:graphicFrame>
      <p:sp>
        <p:nvSpPr>
          <p:cNvPr id="23" name="TextBox 22">
            <a:extLst>
              <a:ext uri="{FF2B5EF4-FFF2-40B4-BE49-F238E27FC236}">
                <a16:creationId xmlns:a16="http://schemas.microsoft.com/office/drawing/2014/main" id="{2597DB67-2B02-5F8F-3ED3-6A3C0384C1F1}"/>
              </a:ext>
            </a:extLst>
          </p:cNvPr>
          <p:cNvSpPr txBox="1"/>
          <p:nvPr/>
        </p:nvSpPr>
        <p:spPr>
          <a:xfrm>
            <a:off x="3424628" y="4172156"/>
            <a:ext cx="2649489"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CUDA, </a:t>
            </a:r>
            <a:r>
              <a:rPr lang="en-IN" dirty="0" err="1"/>
              <a:t>cuDNN</a:t>
            </a:r>
            <a:endParaRPr lang="en-IN" dirty="0"/>
          </a:p>
        </p:txBody>
      </p:sp>
      <p:sp>
        <p:nvSpPr>
          <p:cNvPr id="25" name="TextBox 24">
            <a:extLst>
              <a:ext uri="{FF2B5EF4-FFF2-40B4-BE49-F238E27FC236}">
                <a16:creationId xmlns:a16="http://schemas.microsoft.com/office/drawing/2014/main" id="{90FE61F8-BB38-206F-8FC0-AB90A412787F}"/>
              </a:ext>
            </a:extLst>
          </p:cNvPr>
          <p:cNvSpPr txBox="1"/>
          <p:nvPr/>
        </p:nvSpPr>
        <p:spPr>
          <a:xfrm>
            <a:off x="6843635" y="4172156"/>
            <a:ext cx="2274757"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VS Code, GitHub</a:t>
            </a:r>
          </a:p>
        </p:txBody>
      </p:sp>
      <p:sp>
        <p:nvSpPr>
          <p:cNvPr id="27" name="TextBox 26">
            <a:extLst>
              <a:ext uri="{FF2B5EF4-FFF2-40B4-BE49-F238E27FC236}">
                <a16:creationId xmlns:a16="http://schemas.microsoft.com/office/drawing/2014/main" id="{01B4D4E2-9DAF-4ED9-003F-9BE1236DB4D7}"/>
              </a:ext>
            </a:extLst>
          </p:cNvPr>
          <p:cNvSpPr txBox="1"/>
          <p:nvPr/>
        </p:nvSpPr>
        <p:spPr>
          <a:xfrm>
            <a:off x="10262640" y="4172156"/>
            <a:ext cx="2229787"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Weak</a:t>
            </a:r>
          </a:p>
        </p:txBody>
      </p:sp>
      <p:sp>
        <p:nvSpPr>
          <p:cNvPr id="29" name="TextBox 28">
            <a:extLst>
              <a:ext uri="{FF2B5EF4-FFF2-40B4-BE49-F238E27FC236}">
                <a16:creationId xmlns:a16="http://schemas.microsoft.com/office/drawing/2014/main" id="{79F56147-AA5A-F6DB-C4D9-ABE3C1620C50}"/>
              </a:ext>
            </a:extLst>
          </p:cNvPr>
          <p:cNvSpPr txBox="1"/>
          <p:nvPr/>
        </p:nvSpPr>
        <p:spPr>
          <a:xfrm>
            <a:off x="642708" y="5411830"/>
            <a:ext cx="2019882"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Platform effect</a:t>
            </a:r>
          </a:p>
        </p:txBody>
      </p:sp>
      <p:sp>
        <p:nvSpPr>
          <p:cNvPr id="31" name="TextBox 30">
            <a:extLst>
              <a:ext uri="{FF2B5EF4-FFF2-40B4-BE49-F238E27FC236}">
                <a16:creationId xmlns:a16="http://schemas.microsoft.com/office/drawing/2014/main" id="{B96F86B5-64E7-D2B2-519F-7422C608E5B1}"/>
              </a:ext>
            </a:extLst>
          </p:cNvPr>
          <p:cNvSpPr txBox="1"/>
          <p:nvPr/>
        </p:nvSpPr>
        <p:spPr>
          <a:xfrm>
            <a:off x="3392818" y="5405584"/>
            <a:ext cx="2649489" cy="86177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Omniverse, DGX Cloud</a:t>
            </a:r>
          </a:p>
        </p:txBody>
      </p:sp>
      <p:sp>
        <p:nvSpPr>
          <p:cNvPr id="33" name="TextBox 32">
            <a:extLst>
              <a:ext uri="{FF2B5EF4-FFF2-40B4-BE49-F238E27FC236}">
                <a16:creationId xmlns:a16="http://schemas.microsoft.com/office/drawing/2014/main" id="{AB4DF723-500E-9D76-3EC0-529B46F61339}"/>
              </a:ext>
            </a:extLst>
          </p:cNvPr>
          <p:cNvSpPr txBox="1"/>
          <p:nvPr/>
        </p:nvSpPr>
        <p:spPr>
          <a:xfrm>
            <a:off x="6843635" y="5405584"/>
            <a:ext cx="2857497"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Windows + Azure</a:t>
            </a:r>
          </a:p>
        </p:txBody>
      </p:sp>
      <p:sp>
        <p:nvSpPr>
          <p:cNvPr id="37" name="TextBox 36">
            <a:extLst>
              <a:ext uri="{FF2B5EF4-FFF2-40B4-BE49-F238E27FC236}">
                <a16:creationId xmlns:a16="http://schemas.microsoft.com/office/drawing/2014/main" id="{7036DA68-90AA-B3CC-50C9-C433F44C4647}"/>
              </a:ext>
            </a:extLst>
          </p:cNvPr>
          <p:cNvSpPr txBox="1"/>
          <p:nvPr/>
        </p:nvSpPr>
        <p:spPr>
          <a:xfrm>
            <a:off x="10262640" y="5405584"/>
            <a:ext cx="1795072" cy="477054"/>
          </a:xfrm>
          <a:prstGeom prst="rect">
            <a:avLst/>
          </a:prstGeom>
          <a:noFill/>
        </p:spPr>
        <p:txBody>
          <a:bodyPr wrap="square">
            <a:spAutoFit/>
          </a:bodyPr>
          <a:lstStyle>
            <a:defPPr>
              <a:defRPr lang="en-US"/>
            </a:defPPr>
            <a:lvl1pPr>
              <a:defRPr sz="2500" b="1">
                <a:latin typeface="Bahnschrift SemiBold SemiConden" panose="020B0502040204020203" pitchFamily="34" charset="0"/>
                <a:cs typeface="Arial" panose="020B0604020202020204" pitchFamily="34" charset="0"/>
              </a:defRPr>
            </a:lvl1pPr>
          </a:lstStyle>
          <a:p>
            <a:r>
              <a:rPr lang="en-IN" dirty="0"/>
              <a:t>N/A</a:t>
            </a:r>
          </a:p>
        </p:txBody>
      </p:sp>
      <p:sp>
        <p:nvSpPr>
          <p:cNvPr id="38" name="Cube 37">
            <a:extLst>
              <a:ext uri="{FF2B5EF4-FFF2-40B4-BE49-F238E27FC236}">
                <a16:creationId xmlns:a16="http://schemas.microsoft.com/office/drawing/2014/main" id="{525D27E0-150B-45B4-24BE-98797E17BFE5}"/>
              </a:ext>
            </a:extLst>
          </p:cNvPr>
          <p:cNvSpPr/>
          <p:nvPr/>
        </p:nvSpPr>
        <p:spPr>
          <a:xfrm>
            <a:off x="2540821" y="1927716"/>
            <a:ext cx="64488" cy="4339641"/>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Cube 38">
            <a:extLst>
              <a:ext uri="{FF2B5EF4-FFF2-40B4-BE49-F238E27FC236}">
                <a16:creationId xmlns:a16="http://schemas.microsoft.com/office/drawing/2014/main" id="{89330B39-03F0-54B6-B560-CD0ABA61D768}"/>
              </a:ext>
            </a:extLst>
          </p:cNvPr>
          <p:cNvSpPr/>
          <p:nvPr/>
        </p:nvSpPr>
        <p:spPr>
          <a:xfrm>
            <a:off x="6410727" y="1927715"/>
            <a:ext cx="64488" cy="4339641"/>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Cube 39">
            <a:extLst>
              <a:ext uri="{FF2B5EF4-FFF2-40B4-BE49-F238E27FC236}">
                <a16:creationId xmlns:a16="http://schemas.microsoft.com/office/drawing/2014/main" id="{92D86C74-7BD6-FD6A-FD27-9EDADA7F6DE8}"/>
              </a:ext>
            </a:extLst>
          </p:cNvPr>
          <p:cNvSpPr/>
          <p:nvPr/>
        </p:nvSpPr>
        <p:spPr>
          <a:xfrm>
            <a:off x="9679900" y="1927714"/>
            <a:ext cx="64488" cy="4339641"/>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9720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Nvidia and Microsoft audio.wav"/>
          </p:stSnd>
        </p:sndAc>
      </p:transition>
    </mc:Choice>
    <mc:Fallback>
      <p:transition spd="slow">
        <p:fade/>
        <p:sndAc>
          <p:stSnd>
            <p:snd r:embed="rId2" name="Nvidia and Microsoft audio.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9DC13-9A06-5B30-058A-1CA610029CC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76CB72-E519-8FA6-D267-FC963B70CD78}"/>
              </a:ext>
            </a:extLst>
          </p:cNvPr>
          <p:cNvSpPr txBox="1"/>
          <p:nvPr/>
        </p:nvSpPr>
        <p:spPr>
          <a:xfrm>
            <a:off x="7296539" y="1720840"/>
            <a:ext cx="4274197" cy="3416320"/>
          </a:xfrm>
          <a:prstGeom prst="rect">
            <a:avLst/>
          </a:prstGeom>
          <a:noFill/>
        </p:spPr>
        <p:txBody>
          <a:bodyPr wrap="square">
            <a:spAutoFit/>
          </a:bodyPr>
          <a:lstStyle/>
          <a:p>
            <a:pPr algn="just"/>
            <a:r>
              <a:rPr lang="en-US" sz="3600" b="0" i="0" u="none" strike="noStrike" dirty="0">
                <a:effectLst/>
                <a:latin typeface="Centaur" panose="02030504050205020304" pitchFamily="18" charset="0"/>
              </a:rPr>
              <a:t>How did a gaming </a:t>
            </a:r>
            <a:r>
              <a:rPr lang="en-US" sz="3600" i="1" u="none" strike="noStrike" dirty="0">
                <a:solidFill>
                  <a:srgbClr val="6CB930"/>
                </a:solidFill>
                <a:effectLst/>
                <a:latin typeface="Centaur" panose="02030504050205020304" pitchFamily="18" charset="0"/>
              </a:rPr>
              <a:t>GPU </a:t>
            </a:r>
            <a:r>
              <a:rPr lang="en-US" sz="3600" b="0" i="0" u="none" strike="noStrike" dirty="0">
                <a:effectLst/>
                <a:latin typeface="Centaur" panose="02030504050205020304" pitchFamily="18" charset="0"/>
              </a:rPr>
              <a:t> company become the most valuable chipmaker in the world — and the core engine behind AI like ChatGPT?</a:t>
            </a:r>
            <a:endParaRPr lang="en-IN" sz="3600" dirty="0">
              <a:latin typeface="Centaur" panose="02030504050205020304" pitchFamily="18" charset="0"/>
            </a:endParaRPr>
          </a:p>
        </p:txBody>
      </p:sp>
      <p:sp>
        <p:nvSpPr>
          <p:cNvPr id="4" name="TextBox 3">
            <a:extLst>
              <a:ext uri="{FF2B5EF4-FFF2-40B4-BE49-F238E27FC236}">
                <a16:creationId xmlns:a16="http://schemas.microsoft.com/office/drawing/2014/main" id="{9642A613-2222-3647-94FC-BF5ECF542D2E}"/>
              </a:ext>
            </a:extLst>
          </p:cNvPr>
          <p:cNvSpPr txBox="1"/>
          <p:nvPr/>
        </p:nvSpPr>
        <p:spPr>
          <a:xfrm>
            <a:off x="621264" y="1744070"/>
            <a:ext cx="3328155" cy="1261884"/>
          </a:xfrm>
          <a:prstGeom prst="rect">
            <a:avLst/>
          </a:prstGeom>
          <a:noFill/>
        </p:spPr>
        <p:txBody>
          <a:bodyPr wrap="none" rtlCol="0">
            <a:spAutoFit/>
          </a:bodyPr>
          <a:lstStyle/>
          <a:p>
            <a:pPr algn="ctr"/>
            <a:r>
              <a:rPr lang="en-IN" sz="4800" spc="300" dirty="0">
                <a:latin typeface="Harlow Solid Italic" panose="04030604020F02020D02" pitchFamily="82" charset="0"/>
              </a:rPr>
              <a:t>Hypothesis</a:t>
            </a:r>
          </a:p>
          <a:p>
            <a:pPr algn="ctr"/>
            <a:r>
              <a:rPr lang="en-IN" sz="2800" spc="300" dirty="0">
                <a:latin typeface="Harlow Solid Italic" panose="04030604020F02020D02" pitchFamily="82" charset="0"/>
              </a:rPr>
              <a:t>H2</a:t>
            </a:r>
            <a:endParaRPr lang="en-IN" sz="4800" spc="300" dirty="0">
              <a:latin typeface="Harlow Solid Italic" panose="04030604020F02020D02" pitchFamily="82" charset="0"/>
            </a:endParaRPr>
          </a:p>
        </p:txBody>
      </p:sp>
      <p:sp>
        <p:nvSpPr>
          <p:cNvPr id="6" name="TextBox 5">
            <a:extLst>
              <a:ext uri="{FF2B5EF4-FFF2-40B4-BE49-F238E27FC236}">
                <a16:creationId xmlns:a16="http://schemas.microsoft.com/office/drawing/2014/main" id="{4EA6EC89-8C7E-8EB8-7BE1-E4B62BBE7EBF}"/>
              </a:ext>
            </a:extLst>
          </p:cNvPr>
          <p:cNvSpPr txBox="1"/>
          <p:nvPr/>
        </p:nvSpPr>
        <p:spPr>
          <a:xfrm>
            <a:off x="498116" y="3852047"/>
            <a:ext cx="3574450" cy="923330"/>
          </a:xfrm>
          <a:prstGeom prst="rect">
            <a:avLst/>
          </a:prstGeom>
          <a:noFill/>
        </p:spPr>
        <p:txBody>
          <a:bodyPr wrap="square" rtlCol="0">
            <a:spAutoFit/>
          </a:bodyPr>
          <a:lstStyle>
            <a:defPPr>
              <a:defRPr lang="en-US"/>
            </a:defPPr>
            <a:lvl1pPr>
              <a:defRPr>
                <a:solidFill>
                  <a:schemeClr val="bg1"/>
                </a:solidFill>
                <a:latin typeface="Cascadia Mono Light" panose="020B0609020000020004" pitchFamily="49" charset="0"/>
                <a:ea typeface="Cascadia Mono Light" panose="020B0609020000020004" pitchFamily="49" charset="0"/>
                <a:cs typeface="Cascadia Mono Light" panose="020B0609020000020004" pitchFamily="49" charset="0"/>
              </a:defRPr>
            </a:lvl1pPr>
          </a:lstStyle>
          <a:p>
            <a:r>
              <a:rPr lang="en-US" dirty="0">
                <a:solidFill>
                  <a:schemeClr val="tx1"/>
                </a:solidFill>
              </a:rPr>
              <a:t>NVIDIA’s explosive growth is powered by scarcity economics — not demand</a:t>
            </a:r>
            <a:endParaRPr lang="en-IN" dirty="0">
              <a:solidFill>
                <a:schemeClr val="tx1"/>
              </a:solidFill>
            </a:endParaRPr>
          </a:p>
        </p:txBody>
      </p:sp>
      <p:grpSp>
        <p:nvGrpSpPr>
          <p:cNvPr id="5" name="Group 4">
            <a:extLst>
              <a:ext uri="{FF2B5EF4-FFF2-40B4-BE49-F238E27FC236}">
                <a16:creationId xmlns:a16="http://schemas.microsoft.com/office/drawing/2014/main" id="{EB26F7E2-E9C6-E046-A381-B999EF140C51}"/>
              </a:ext>
            </a:extLst>
          </p:cNvPr>
          <p:cNvGrpSpPr/>
          <p:nvPr/>
        </p:nvGrpSpPr>
        <p:grpSpPr>
          <a:xfrm>
            <a:off x="4161183" y="1787452"/>
            <a:ext cx="2923592" cy="3283095"/>
            <a:chOff x="4496094" y="2035421"/>
            <a:chExt cx="2923592" cy="3283095"/>
          </a:xfrm>
        </p:grpSpPr>
        <p:grpSp>
          <p:nvGrpSpPr>
            <p:cNvPr id="8" name="Group 7">
              <a:extLst>
                <a:ext uri="{FF2B5EF4-FFF2-40B4-BE49-F238E27FC236}">
                  <a16:creationId xmlns:a16="http://schemas.microsoft.com/office/drawing/2014/main" id="{F48927E0-33EB-B24B-2848-4705E5546F71}"/>
                </a:ext>
              </a:extLst>
            </p:cNvPr>
            <p:cNvGrpSpPr/>
            <p:nvPr/>
          </p:nvGrpSpPr>
          <p:grpSpPr>
            <a:xfrm>
              <a:off x="4496094" y="2035421"/>
              <a:ext cx="2923592" cy="2787158"/>
              <a:chOff x="5143500" y="2714625"/>
              <a:chExt cx="1905000" cy="1816100"/>
            </a:xfrm>
          </p:grpSpPr>
          <p:pic>
            <p:nvPicPr>
              <p:cNvPr id="21" name="Picture 2">
                <a:extLst>
                  <a:ext uri="{FF2B5EF4-FFF2-40B4-BE49-F238E27FC236}">
                    <a16:creationId xmlns:a16="http://schemas.microsoft.com/office/drawing/2014/main" id="{4B277DAC-45B9-2F6D-8294-DC67D225D53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6694" b="60086" l="28304" r="71696">
                            <a14:foregroundMark x1="47083" y1="41481" x2="49028" y2="39815"/>
                            <a14:foregroundMark x1="45972" y1="36296" x2="47500" y2="35370"/>
                            <a14:foregroundMark x1="47361" y1="35370" x2="49306" y2="32778"/>
                            <a14:foregroundMark x1="48194" y1="27407" x2="52917" y2="27407"/>
                          </a14:backgroundRemoval>
                        </a14:imgEffect>
                      </a14:imgLayer>
                    </a14:imgProps>
                  </a:ext>
                  <a:ext uri="{28A0092B-C50C-407E-A947-70E740481C1C}">
                    <a14:useLocalDpi xmlns:a14="http://schemas.microsoft.com/office/drawing/2010/main" val="0"/>
                  </a:ext>
                </a:extLst>
              </a:blip>
              <a:srcRect l="36111" t="22279" r="36111" b="49944"/>
              <a:stretch>
                <a:fillRect/>
              </a:stretch>
            </p:blipFill>
            <p:spPr bwMode="auto">
              <a:xfrm>
                <a:off x="5143500" y="2714625"/>
                <a:ext cx="1905000" cy="14287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049D3A67-9260-4159-95B1-A55712063E11}"/>
                  </a:ext>
                </a:extLst>
              </p:cNvPr>
              <p:cNvGrpSpPr/>
              <p:nvPr/>
            </p:nvGrpSpPr>
            <p:grpSpPr>
              <a:xfrm>
                <a:off x="5518150" y="3209925"/>
                <a:ext cx="1143000" cy="1320800"/>
                <a:chOff x="5518150" y="3209925"/>
                <a:chExt cx="1143000" cy="1320800"/>
              </a:xfrm>
            </p:grpSpPr>
            <p:cxnSp>
              <p:nvCxnSpPr>
                <p:cNvPr id="25" name="Straight Connector 24">
                  <a:extLst>
                    <a:ext uri="{FF2B5EF4-FFF2-40B4-BE49-F238E27FC236}">
                      <a16:creationId xmlns:a16="http://schemas.microsoft.com/office/drawing/2014/main" id="{E3505960-CCDE-BBEF-A310-545D0C1A59F4}"/>
                    </a:ext>
                  </a:extLst>
                </p:cNvPr>
                <p:cNvCxnSpPr/>
                <p:nvPr/>
              </p:nvCxnSpPr>
              <p:spPr>
                <a:xfrm>
                  <a:off x="6515100" y="3209925"/>
                  <a:ext cx="0" cy="768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4A5064-AF57-9E8D-3E6B-1B4462F326C6}"/>
                    </a:ext>
                  </a:extLst>
                </p:cNvPr>
                <p:cNvCxnSpPr/>
                <p:nvPr/>
              </p:nvCxnSpPr>
              <p:spPr>
                <a:xfrm>
                  <a:off x="5518150" y="3492500"/>
                  <a:ext cx="0" cy="768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406D54-F721-0D1A-E106-F2756BB02546}"/>
                    </a:ext>
                  </a:extLst>
                </p:cNvPr>
                <p:cNvCxnSpPr/>
                <p:nvPr/>
              </p:nvCxnSpPr>
              <p:spPr>
                <a:xfrm>
                  <a:off x="5810250" y="3762375"/>
                  <a:ext cx="0" cy="768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E58A9A8-59AF-B388-2661-DC9821781B61}"/>
                    </a:ext>
                  </a:extLst>
                </p:cNvPr>
                <p:cNvCxnSpPr/>
                <p:nvPr/>
              </p:nvCxnSpPr>
              <p:spPr>
                <a:xfrm>
                  <a:off x="6661150" y="3594100"/>
                  <a:ext cx="0" cy="768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856925D1-B6C2-9D4D-2B66-5A81D5272986}"/>
                </a:ext>
              </a:extLst>
            </p:cNvPr>
            <p:cNvGrpSpPr/>
            <p:nvPr/>
          </p:nvGrpSpPr>
          <p:grpSpPr>
            <a:xfrm>
              <a:off x="4895462" y="3930315"/>
              <a:ext cx="2203896" cy="1388201"/>
              <a:chOff x="4895462" y="3930315"/>
              <a:chExt cx="2203896" cy="1388201"/>
            </a:xfrm>
          </p:grpSpPr>
          <p:pic>
            <p:nvPicPr>
              <p:cNvPr id="10" name="Graphic 9">
                <a:extLst>
                  <a:ext uri="{FF2B5EF4-FFF2-40B4-BE49-F238E27FC236}">
                    <a16:creationId xmlns:a16="http://schemas.microsoft.com/office/drawing/2014/main" id="{7E73C801-6BE9-4297-6C81-3967F5C31A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5462" y="4408403"/>
                <a:ext cx="371320" cy="371320"/>
              </a:xfrm>
              <a:prstGeom prst="rect">
                <a:avLst/>
              </a:prstGeom>
            </p:spPr>
          </p:pic>
          <p:pic>
            <p:nvPicPr>
              <p:cNvPr id="11" name="Graphic 10">
                <a:extLst>
                  <a:ext uri="{FF2B5EF4-FFF2-40B4-BE49-F238E27FC236}">
                    <a16:creationId xmlns:a16="http://schemas.microsoft.com/office/drawing/2014/main" id="{CD0D3503-9BB8-FC1A-5E36-BC92EA8461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6782" y="4799234"/>
                <a:ext cx="519282" cy="519282"/>
              </a:xfrm>
              <a:prstGeom prst="rect">
                <a:avLst/>
              </a:prstGeom>
            </p:spPr>
          </p:pic>
          <p:pic>
            <p:nvPicPr>
              <p:cNvPr id="12" name="Graphic 11">
                <a:extLst>
                  <a:ext uri="{FF2B5EF4-FFF2-40B4-BE49-F238E27FC236}">
                    <a16:creationId xmlns:a16="http://schemas.microsoft.com/office/drawing/2014/main" id="{82179A45-CEF3-8AE2-2292-7ADD6C7FB8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1086" y="4505587"/>
                <a:ext cx="548272" cy="548272"/>
              </a:xfrm>
              <a:prstGeom prst="rect">
                <a:avLst/>
              </a:prstGeom>
            </p:spPr>
          </p:pic>
          <p:pic>
            <p:nvPicPr>
              <p:cNvPr id="13" name="Graphic 12">
                <a:extLst>
                  <a:ext uri="{FF2B5EF4-FFF2-40B4-BE49-F238E27FC236}">
                    <a16:creationId xmlns:a16="http://schemas.microsoft.com/office/drawing/2014/main" id="{F2142E32-2D39-7F19-6F7F-CF2943C1A9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2180" y="3930315"/>
                <a:ext cx="297800" cy="297800"/>
              </a:xfrm>
              <a:prstGeom prst="rect">
                <a:avLst/>
              </a:prstGeom>
            </p:spPr>
          </p:pic>
        </p:grpSp>
      </p:grpSp>
      <p:sp>
        <p:nvSpPr>
          <p:cNvPr id="33" name="TextBox 32">
            <a:extLst>
              <a:ext uri="{FF2B5EF4-FFF2-40B4-BE49-F238E27FC236}">
                <a16:creationId xmlns:a16="http://schemas.microsoft.com/office/drawing/2014/main" id="{7C455DAD-1B1D-A25F-2818-5C46098D5AAA}"/>
              </a:ext>
            </a:extLst>
          </p:cNvPr>
          <p:cNvSpPr txBox="1"/>
          <p:nvPr/>
        </p:nvSpPr>
        <p:spPr>
          <a:xfrm>
            <a:off x="846902" y="-2146983"/>
            <a:ext cx="10605584" cy="646331"/>
          </a:xfrm>
          <a:prstGeom prst="rect">
            <a:avLst/>
          </a:prstGeom>
          <a:noFill/>
        </p:spPr>
        <p:txBody>
          <a:bodyPr wrap="square">
            <a:spAutoFit/>
          </a:bodyPr>
          <a:lstStyle/>
          <a:p>
            <a:pPr algn="ctr"/>
            <a:r>
              <a:rPr lang="en-US" sz="3600" b="1" spc="300" dirty="0">
                <a:latin typeface="Agency FB" panose="020B0503020202020204" pitchFamily="34" charset="0"/>
                <a:cs typeface="Arial" panose="020B0604020202020204" pitchFamily="34" charset="0"/>
              </a:rPr>
              <a:t>What Makes </a:t>
            </a:r>
            <a:r>
              <a:rPr lang="en-US" sz="3600" b="1" spc="300" dirty="0">
                <a:solidFill>
                  <a:srgbClr val="6CB930"/>
                </a:solidFill>
                <a:latin typeface="Agency FB" panose="020B0503020202020204" pitchFamily="34" charset="0"/>
                <a:cs typeface="Arial" panose="020B0604020202020204" pitchFamily="34" charset="0"/>
              </a:rPr>
              <a:t>NVIDIA</a:t>
            </a:r>
            <a:r>
              <a:rPr lang="en-US" sz="3600" b="1" spc="300" dirty="0">
                <a:latin typeface="Agency FB" panose="020B0503020202020204" pitchFamily="34" charset="0"/>
                <a:cs typeface="Arial" panose="020B0604020202020204" pitchFamily="34" charset="0"/>
              </a:rPr>
              <a:t> More Like </a:t>
            </a:r>
            <a:r>
              <a:rPr lang="en-US" sz="3600" b="1" spc="300" dirty="0">
                <a:solidFill>
                  <a:srgbClr val="F95B31"/>
                </a:solidFill>
                <a:latin typeface="Agency FB" panose="020B0503020202020204" pitchFamily="34" charset="0"/>
                <a:cs typeface="Arial" panose="020B0604020202020204" pitchFamily="34" charset="0"/>
              </a:rPr>
              <a:t>Mi</a:t>
            </a:r>
            <a:r>
              <a:rPr lang="en-US" sz="3600" b="1" spc="300" dirty="0">
                <a:solidFill>
                  <a:srgbClr val="6CB930"/>
                </a:solidFill>
                <a:latin typeface="Agency FB" panose="020B0503020202020204" pitchFamily="34" charset="0"/>
                <a:cs typeface="Arial" panose="020B0604020202020204" pitchFamily="34" charset="0"/>
              </a:rPr>
              <a:t>cr</a:t>
            </a:r>
            <a:r>
              <a:rPr lang="en-US" sz="3600" b="1" spc="300" dirty="0">
                <a:solidFill>
                  <a:srgbClr val="08A8ED"/>
                </a:solidFill>
                <a:latin typeface="Agency FB" panose="020B0503020202020204" pitchFamily="34" charset="0"/>
                <a:cs typeface="Arial" panose="020B0604020202020204" pitchFamily="34" charset="0"/>
              </a:rPr>
              <a:t>oso</a:t>
            </a:r>
            <a:r>
              <a:rPr lang="en-US" sz="3600" b="1" spc="300" dirty="0">
                <a:solidFill>
                  <a:srgbClr val="FFBD39"/>
                </a:solidFill>
                <a:latin typeface="Agency FB" panose="020B0503020202020204" pitchFamily="34" charset="0"/>
                <a:cs typeface="Arial" panose="020B0604020202020204" pitchFamily="34" charset="0"/>
              </a:rPr>
              <a:t>ft</a:t>
            </a:r>
            <a:r>
              <a:rPr lang="en-US" sz="3600" b="1" spc="300" dirty="0">
                <a:latin typeface="Agency FB" panose="020B0503020202020204" pitchFamily="34" charset="0"/>
                <a:cs typeface="Arial" panose="020B0604020202020204" pitchFamily="34" charset="0"/>
              </a:rPr>
              <a:t> Than </a:t>
            </a:r>
            <a:r>
              <a:rPr lang="en-US" sz="3600" b="1" spc="300" dirty="0">
                <a:solidFill>
                  <a:srgbClr val="08A8ED"/>
                </a:solidFill>
                <a:latin typeface="Agency FB" panose="020B0503020202020204" pitchFamily="34" charset="0"/>
                <a:cs typeface="Arial" panose="020B0604020202020204" pitchFamily="34" charset="0"/>
              </a:rPr>
              <a:t>Intel</a:t>
            </a:r>
            <a:r>
              <a:rPr lang="en-US" sz="3600" b="1" spc="300" dirty="0">
                <a:latin typeface="Agency FB" panose="020B0503020202020204" pitchFamily="34" charset="0"/>
                <a:cs typeface="Arial" panose="020B0604020202020204" pitchFamily="34" charset="0"/>
              </a:rPr>
              <a:t>?</a:t>
            </a:r>
            <a:endParaRPr lang="en-IN" sz="3600" b="1" spc="300" dirty="0">
              <a:latin typeface="Agency FB" panose="020B0503020202020204" pitchFamily="34" charset="0"/>
              <a:cs typeface="Arial" panose="020B0604020202020204" pitchFamily="34" charset="0"/>
            </a:endParaRPr>
          </a:p>
        </p:txBody>
      </p:sp>
    </p:spTree>
    <p:extLst>
      <p:ext uri="{BB962C8B-B14F-4D97-AF65-F5344CB8AC3E}">
        <p14:creationId xmlns:p14="http://schemas.microsoft.com/office/powerpoint/2010/main" val="221762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96A9EC-2C06-14A7-1155-B70314BC3B85}"/>
              </a:ext>
            </a:extLst>
          </p:cNvPr>
          <p:cNvSpPr txBox="1"/>
          <p:nvPr/>
        </p:nvSpPr>
        <p:spPr>
          <a:xfrm>
            <a:off x="2426912" y="2767280"/>
            <a:ext cx="7445564" cy="1323439"/>
          </a:xfrm>
          <a:prstGeom prst="rect">
            <a:avLst/>
          </a:prstGeom>
          <a:noFill/>
        </p:spPr>
        <p:txBody>
          <a:bodyPr wrap="none" rtlCol="0">
            <a:spAutoFit/>
          </a:bodyPr>
          <a:lstStyle/>
          <a:p>
            <a:r>
              <a:rPr lang="en-IN" sz="8000" dirty="0">
                <a:solidFill>
                  <a:schemeClr val="bg1"/>
                </a:solidFill>
                <a:latin typeface="Copperplate Gothic Light" panose="020E0507020206020404" pitchFamily="34" charset="0"/>
              </a:rPr>
              <a:t>V</a:t>
            </a:r>
            <a:r>
              <a:rPr lang="en-IN" sz="8000" dirty="0">
                <a:latin typeface="Copperplate Gothic Light" panose="020E0507020206020404" pitchFamily="34" charset="0"/>
              </a:rPr>
              <a:t>eblen Good</a:t>
            </a:r>
          </a:p>
        </p:txBody>
      </p:sp>
      <p:sp>
        <p:nvSpPr>
          <p:cNvPr id="4" name="Freeform: Shape 3">
            <a:extLst>
              <a:ext uri="{FF2B5EF4-FFF2-40B4-BE49-F238E27FC236}">
                <a16:creationId xmlns:a16="http://schemas.microsoft.com/office/drawing/2014/main" id="{12317064-2019-8DA4-5C84-1249BBA00177}"/>
              </a:ext>
            </a:extLst>
          </p:cNvPr>
          <p:cNvSpPr/>
          <p:nvPr/>
        </p:nvSpPr>
        <p:spPr>
          <a:xfrm rot="17100000">
            <a:off x="2130380" y="2857012"/>
            <a:ext cx="1170875" cy="819720"/>
          </a:xfrm>
          <a:custGeom>
            <a:avLst/>
            <a:gdLst>
              <a:gd name="connsiteX0" fmla="*/ 2106117 w 3562392"/>
              <a:gd name="connsiteY0" fmla="*/ 0 h 3214714"/>
              <a:gd name="connsiteX1" fmla="*/ 16060 w 3562392"/>
              <a:gd name="connsiteY1" fmla="*/ 2249714 h 3214714"/>
              <a:gd name="connsiteX2" fmla="*/ 3093089 w 3562392"/>
              <a:gd name="connsiteY2" fmla="*/ 3091543 h 3214714"/>
              <a:gd name="connsiteX3" fmla="*/ 3499489 w 3562392"/>
              <a:gd name="connsiteY3" fmla="*/ 3193143 h 3214714"/>
              <a:gd name="connsiteX0" fmla="*/ 2939986 w 3546544"/>
              <a:gd name="connsiteY0" fmla="*/ 0 h 3226507"/>
              <a:gd name="connsiteX1" fmla="*/ 212 w 3546544"/>
              <a:gd name="connsiteY1" fmla="*/ 2261507 h 3226507"/>
              <a:gd name="connsiteX2" fmla="*/ 3077241 w 3546544"/>
              <a:gd name="connsiteY2" fmla="*/ 3103336 h 3226507"/>
              <a:gd name="connsiteX3" fmla="*/ 3483641 w 3546544"/>
              <a:gd name="connsiteY3" fmla="*/ 3204936 h 3226507"/>
              <a:gd name="connsiteX0" fmla="*/ 2939986 w 4152520"/>
              <a:gd name="connsiteY0" fmla="*/ 0 h 3180186"/>
              <a:gd name="connsiteX1" fmla="*/ 212 w 4152520"/>
              <a:gd name="connsiteY1" fmla="*/ 2261507 h 3180186"/>
              <a:gd name="connsiteX2" fmla="*/ 3077241 w 4152520"/>
              <a:gd name="connsiteY2" fmla="*/ 3103336 h 3180186"/>
              <a:gd name="connsiteX3" fmla="*/ 4143706 w 4152520"/>
              <a:gd name="connsiteY3" fmla="*/ 3104540 h 3180186"/>
              <a:gd name="connsiteX0" fmla="*/ 2939986 w 3986439"/>
              <a:gd name="connsiteY0" fmla="*/ 0 h 3258996"/>
              <a:gd name="connsiteX1" fmla="*/ 212 w 3986439"/>
              <a:gd name="connsiteY1" fmla="*/ 2261507 h 3258996"/>
              <a:gd name="connsiteX2" fmla="*/ 3077241 w 3986439"/>
              <a:gd name="connsiteY2" fmla="*/ 3103336 h 3258996"/>
              <a:gd name="connsiteX3" fmla="*/ 3974626 w 3986439"/>
              <a:gd name="connsiteY3" fmla="*/ 3247706 h 3258996"/>
              <a:gd name="connsiteX0" fmla="*/ 3283574 w 3986573"/>
              <a:gd name="connsiteY0" fmla="*/ 0 h 3414004"/>
              <a:gd name="connsiteX1" fmla="*/ 346 w 3986573"/>
              <a:gd name="connsiteY1" fmla="*/ 2416515 h 3414004"/>
              <a:gd name="connsiteX2" fmla="*/ 3077375 w 3986573"/>
              <a:gd name="connsiteY2" fmla="*/ 3258344 h 3414004"/>
              <a:gd name="connsiteX3" fmla="*/ 3974760 w 3986573"/>
              <a:gd name="connsiteY3" fmla="*/ 3402714 h 3414004"/>
              <a:gd name="connsiteX0" fmla="*/ 3456633 w 3987372"/>
              <a:gd name="connsiteY0" fmla="*/ 0 h 3013153"/>
              <a:gd name="connsiteX1" fmla="*/ 1145 w 3987372"/>
              <a:gd name="connsiteY1" fmla="*/ 2015664 h 3013153"/>
              <a:gd name="connsiteX2" fmla="*/ 3078174 w 3987372"/>
              <a:gd name="connsiteY2" fmla="*/ 2857493 h 3013153"/>
              <a:gd name="connsiteX3" fmla="*/ 3975559 w 3987372"/>
              <a:gd name="connsiteY3" fmla="*/ 3001863 h 3013153"/>
              <a:gd name="connsiteX0" fmla="*/ 3456633 w 4101990"/>
              <a:gd name="connsiteY0" fmla="*/ 0 h 2893086"/>
              <a:gd name="connsiteX1" fmla="*/ 1145 w 4101990"/>
              <a:gd name="connsiteY1" fmla="*/ 2015664 h 2893086"/>
              <a:gd name="connsiteX2" fmla="*/ 3078174 w 4101990"/>
              <a:gd name="connsiteY2" fmla="*/ 2857493 h 2893086"/>
              <a:gd name="connsiteX3" fmla="*/ 4092421 w 4101990"/>
              <a:gd name="connsiteY3" fmla="*/ 2573893 h 2893086"/>
              <a:gd name="connsiteX0" fmla="*/ 3456517 w 4102183"/>
              <a:gd name="connsiteY0" fmla="*/ 0 h 2662259"/>
              <a:gd name="connsiteX1" fmla="*/ 1029 w 4102183"/>
              <a:gd name="connsiteY1" fmla="*/ 2015664 h 2662259"/>
              <a:gd name="connsiteX2" fmla="*/ 3097111 w 4102183"/>
              <a:gd name="connsiteY2" fmla="*/ 2590477 h 2662259"/>
              <a:gd name="connsiteX3" fmla="*/ 4092305 w 4102183"/>
              <a:gd name="connsiteY3" fmla="*/ 2573893 h 2662259"/>
              <a:gd name="connsiteX0" fmla="*/ 3456517 w 4056414"/>
              <a:gd name="connsiteY0" fmla="*/ 0 h 2699377"/>
              <a:gd name="connsiteX1" fmla="*/ 1029 w 4056414"/>
              <a:gd name="connsiteY1" fmla="*/ 2015664 h 2699377"/>
              <a:gd name="connsiteX2" fmla="*/ 3097111 w 4056414"/>
              <a:gd name="connsiteY2" fmla="*/ 2590477 h 2699377"/>
              <a:gd name="connsiteX3" fmla="*/ 4045697 w 4056414"/>
              <a:gd name="connsiteY3" fmla="*/ 2668719 h 2699377"/>
            </a:gdLst>
            <a:ahLst/>
            <a:cxnLst>
              <a:cxn ang="0">
                <a:pos x="connsiteX0" y="connsiteY0"/>
              </a:cxn>
              <a:cxn ang="0">
                <a:pos x="connsiteX1" y="connsiteY1"/>
              </a:cxn>
              <a:cxn ang="0">
                <a:pos x="connsiteX2" y="connsiteY2"/>
              </a:cxn>
              <a:cxn ang="0">
                <a:pos x="connsiteX3" y="connsiteY3"/>
              </a:cxn>
            </a:cxnLst>
            <a:rect l="l" t="t" r="r" b="b"/>
            <a:pathLst>
              <a:path w="4056414" h="2699377">
                <a:moveTo>
                  <a:pt x="3456517" y="0"/>
                </a:moveTo>
                <a:cubicBezTo>
                  <a:pt x="2329241" y="867228"/>
                  <a:pt x="60930" y="1583918"/>
                  <a:pt x="1029" y="2015664"/>
                </a:cubicBezTo>
                <a:cubicBezTo>
                  <a:pt x="-58872" y="2447410"/>
                  <a:pt x="2516539" y="2433239"/>
                  <a:pt x="3097111" y="2590477"/>
                </a:cubicBezTo>
                <a:cubicBezTo>
                  <a:pt x="3677683" y="2747715"/>
                  <a:pt x="4132783" y="2696538"/>
                  <a:pt x="4045697" y="2668719"/>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5102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6060E6F-908D-ED37-C817-653594BABD32}"/>
              </a:ext>
            </a:extLst>
          </p:cNvPr>
          <p:cNvSpPr/>
          <p:nvPr/>
        </p:nvSpPr>
        <p:spPr>
          <a:xfrm>
            <a:off x="4874442" y="1169717"/>
            <a:ext cx="4439062" cy="1841654"/>
          </a:xfrm>
          <a:custGeom>
            <a:avLst/>
            <a:gdLst>
              <a:gd name="connsiteX0" fmla="*/ 4335996 w 4439062"/>
              <a:gd name="connsiteY0" fmla="*/ 0 h 1841654"/>
              <a:gd name="connsiteX1" fmla="*/ 4439062 w 4439062"/>
              <a:gd name="connsiteY1" fmla="*/ 1841654 h 1841654"/>
              <a:gd name="connsiteX2" fmla="*/ 0 w 4439062"/>
              <a:gd name="connsiteY2" fmla="*/ 1841654 h 1841654"/>
              <a:gd name="connsiteX3" fmla="*/ 1205 w 4439062"/>
              <a:gd name="connsiteY3" fmla="*/ 1830035 h 1841654"/>
              <a:gd name="connsiteX4" fmla="*/ 4335996 w 4439062"/>
              <a:gd name="connsiteY4" fmla="*/ 0 h 1841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9062" h="1841654">
                <a:moveTo>
                  <a:pt x="4335996" y="0"/>
                </a:moveTo>
                <a:lnTo>
                  <a:pt x="4439062" y="1841654"/>
                </a:lnTo>
                <a:lnTo>
                  <a:pt x="0" y="1841654"/>
                </a:lnTo>
                <a:lnTo>
                  <a:pt x="1205" y="1830035"/>
                </a:lnTo>
                <a:cubicBezTo>
                  <a:pt x="149202" y="1319336"/>
                  <a:pt x="2883373" y="850088"/>
                  <a:pt x="4335996" y="0"/>
                </a:cubicBezTo>
                <a:close/>
              </a:path>
            </a:pathLst>
          </a:custGeom>
          <a:solidFill>
            <a:srgbClr val="6CB93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4" name="Straight Connector 3">
            <a:extLst>
              <a:ext uri="{FF2B5EF4-FFF2-40B4-BE49-F238E27FC236}">
                <a16:creationId xmlns:a16="http://schemas.microsoft.com/office/drawing/2014/main" id="{361C2613-2A0B-9FC7-5443-1CE8D315ECEA}"/>
              </a:ext>
            </a:extLst>
          </p:cNvPr>
          <p:cNvCxnSpPr>
            <a:cxnSpLocks/>
          </p:cNvCxnSpPr>
          <p:nvPr/>
        </p:nvCxnSpPr>
        <p:spPr>
          <a:xfrm>
            <a:off x="3720096" y="569136"/>
            <a:ext cx="0" cy="48844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A75F43-31EA-EB5F-781E-485FEF6A3295}"/>
              </a:ext>
            </a:extLst>
          </p:cNvPr>
          <p:cNvCxnSpPr>
            <a:cxnSpLocks/>
          </p:cNvCxnSpPr>
          <p:nvPr/>
        </p:nvCxnSpPr>
        <p:spPr>
          <a:xfrm>
            <a:off x="3720096" y="5453607"/>
            <a:ext cx="54426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D216402F-745F-5E52-752E-F999D2325C22}"/>
              </a:ext>
            </a:extLst>
          </p:cNvPr>
          <p:cNvSpPr/>
          <p:nvPr/>
        </p:nvSpPr>
        <p:spPr>
          <a:xfrm rot="518907">
            <a:off x="4960925" y="904353"/>
            <a:ext cx="4707731" cy="3295845"/>
          </a:xfrm>
          <a:custGeom>
            <a:avLst/>
            <a:gdLst>
              <a:gd name="connsiteX0" fmla="*/ 2106117 w 3562392"/>
              <a:gd name="connsiteY0" fmla="*/ 0 h 3214714"/>
              <a:gd name="connsiteX1" fmla="*/ 16060 w 3562392"/>
              <a:gd name="connsiteY1" fmla="*/ 2249714 h 3214714"/>
              <a:gd name="connsiteX2" fmla="*/ 3093089 w 3562392"/>
              <a:gd name="connsiteY2" fmla="*/ 3091543 h 3214714"/>
              <a:gd name="connsiteX3" fmla="*/ 3499489 w 3562392"/>
              <a:gd name="connsiteY3" fmla="*/ 3193143 h 3214714"/>
              <a:gd name="connsiteX0" fmla="*/ 2939986 w 3546544"/>
              <a:gd name="connsiteY0" fmla="*/ 0 h 3226507"/>
              <a:gd name="connsiteX1" fmla="*/ 212 w 3546544"/>
              <a:gd name="connsiteY1" fmla="*/ 2261507 h 3226507"/>
              <a:gd name="connsiteX2" fmla="*/ 3077241 w 3546544"/>
              <a:gd name="connsiteY2" fmla="*/ 3103336 h 3226507"/>
              <a:gd name="connsiteX3" fmla="*/ 3483641 w 3546544"/>
              <a:gd name="connsiteY3" fmla="*/ 3204936 h 3226507"/>
              <a:gd name="connsiteX0" fmla="*/ 2939986 w 4152520"/>
              <a:gd name="connsiteY0" fmla="*/ 0 h 3180186"/>
              <a:gd name="connsiteX1" fmla="*/ 212 w 4152520"/>
              <a:gd name="connsiteY1" fmla="*/ 2261507 h 3180186"/>
              <a:gd name="connsiteX2" fmla="*/ 3077241 w 4152520"/>
              <a:gd name="connsiteY2" fmla="*/ 3103336 h 3180186"/>
              <a:gd name="connsiteX3" fmla="*/ 4143706 w 4152520"/>
              <a:gd name="connsiteY3" fmla="*/ 3104540 h 3180186"/>
              <a:gd name="connsiteX0" fmla="*/ 2939986 w 3986439"/>
              <a:gd name="connsiteY0" fmla="*/ 0 h 3258996"/>
              <a:gd name="connsiteX1" fmla="*/ 212 w 3986439"/>
              <a:gd name="connsiteY1" fmla="*/ 2261507 h 3258996"/>
              <a:gd name="connsiteX2" fmla="*/ 3077241 w 3986439"/>
              <a:gd name="connsiteY2" fmla="*/ 3103336 h 3258996"/>
              <a:gd name="connsiteX3" fmla="*/ 3974626 w 3986439"/>
              <a:gd name="connsiteY3" fmla="*/ 3247706 h 3258996"/>
              <a:gd name="connsiteX0" fmla="*/ 3283574 w 3986573"/>
              <a:gd name="connsiteY0" fmla="*/ 0 h 3414004"/>
              <a:gd name="connsiteX1" fmla="*/ 346 w 3986573"/>
              <a:gd name="connsiteY1" fmla="*/ 2416515 h 3414004"/>
              <a:gd name="connsiteX2" fmla="*/ 3077375 w 3986573"/>
              <a:gd name="connsiteY2" fmla="*/ 3258344 h 3414004"/>
              <a:gd name="connsiteX3" fmla="*/ 3974760 w 3986573"/>
              <a:gd name="connsiteY3" fmla="*/ 3402714 h 3414004"/>
              <a:gd name="connsiteX0" fmla="*/ 3456633 w 3987372"/>
              <a:gd name="connsiteY0" fmla="*/ 0 h 3013153"/>
              <a:gd name="connsiteX1" fmla="*/ 1145 w 3987372"/>
              <a:gd name="connsiteY1" fmla="*/ 2015664 h 3013153"/>
              <a:gd name="connsiteX2" fmla="*/ 3078174 w 3987372"/>
              <a:gd name="connsiteY2" fmla="*/ 2857493 h 3013153"/>
              <a:gd name="connsiteX3" fmla="*/ 3975559 w 3987372"/>
              <a:gd name="connsiteY3" fmla="*/ 3001863 h 3013153"/>
              <a:gd name="connsiteX0" fmla="*/ 3456633 w 4101990"/>
              <a:gd name="connsiteY0" fmla="*/ 0 h 2893086"/>
              <a:gd name="connsiteX1" fmla="*/ 1145 w 4101990"/>
              <a:gd name="connsiteY1" fmla="*/ 2015664 h 2893086"/>
              <a:gd name="connsiteX2" fmla="*/ 3078174 w 4101990"/>
              <a:gd name="connsiteY2" fmla="*/ 2857493 h 2893086"/>
              <a:gd name="connsiteX3" fmla="*/ 4092421 w 4101990"/>
              <a:gd name="connsiteY3" fmla="*/ 2573893 h 2893086"/>
              <a:gd name="connsiteX0" fmla="*/ 3456517 w 4102183"/>
              <a:gd name="connsiteY0" fmla="*/ 0 h 2662259"/>
              <a:gd name="connsiteX1" fmla="*/ 1029 w 4102183"/>
              <a:gd name="connsiteY1" fmla="*/ 2015664 h 2662259"/>
              <a:gd name="connsiteX2" fmla="*/ 3097111 w 4102183"/>
              <a:gd name="connsiteY2" fmla="*/ 2590477 h 2662259"/>
              <a:gd name="connsiteX3" fmla="*/ 4092305 w 4102183"/>
              <a:gd name="connsiteY3" fmla="*/ 2573893 h 2662259"/>
              <a:gd name="connsiteX0" fmla="*/ 3456517 w 4056414"/>
              <a:gd name="connsiteY0" fmla="*/ 0 h 2699377"/>
              <a:gd name="connsiteX1" fmla="*/ 1029 w 4056414"/>
              <a:gd name="connsiteY1" fmla="*/ 2015664 h 2699377"/>
              <a:gd name="connsiteX2" fmla="*/ 3097111 w 4056414"/>
              <a:gd name="connsiteY2" fmla="*/ 2590477 h 2699377"/>
              <a:gd name="connsiteX3" fmla="*/ 4045697 w 4056414"/>
              <a:gd name="connsiteY3" fmla="*/ 2668719 h 2699377"/>
            </a:gdLst>
            <a:ahLst/>
            <a:cxnLst>
              <a:cxn ang="0">
                <a:pos x="connsiteX0" y="connsiteY0"/>
              </a:cxn>
              <a:cxn ang="0">
                <a:pos x="connsiteX1" y="connsiteY1"/>
              </a:cxn>
              <a:cxn ang="0">
                <a:pos x="connsiteX2" y="connsiteY2"/>
              </a:cxn>
              <a:cxn ang="0">
                <a:pos x="connsiteX3" y="connsiteY3"/>
              </a:cxn>
            </a:cxnLst>
            <a:rect l="l" t="t" r="r" b="b"/>
            <a:pathLst>
              <a:path w="4056414" h="2699377">
                <a:moveTo>
                  <a:pt x="3456517" y="0"/>
                </a:moveTo>
                <a:cubicBezTo>
                  <a:pt x="2329241" y="867228"/>
                  <a:pt x="60930" y="1583918"/>
                  <a:pt x="1029" y="2015664"/>
                </a:cubicBezTo>
                <a:cubicBezTo>
                  <a:pt x="-58872" y="2447410"/>
                  <a:pt x="2516539" y="2433239"/>
                  <a:pt x="3097111" y="2590477"/>
                </a:cubicBezTo>
                <a:cubicBezTo>
                  <a:pt x="3677683" y="2747715"/>
                  <a:pt x="4132783" y="2696538"/>
                  <a:pt x="4045697" y="2668719"/>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7063132E-3546-1F8E-C6AD-C09FFC0377BA}"/>
              </a:ext>
            </a:extLst>
          </p:cNvPr>
          <p:cNvSpPr txBox="1"/>
          <p:nvPr/>
        </p:nvSpPr>
        <p:spPr>
          <a:xfrm>
            <a:off x="3279021" y="5603132"/>
            <a:ext cx="368348" cy="450941"/>
          </a:xfrm>
          <a:prstGeom prst="rect">
            <a:avLst/>
          </a:prstGeom>
          <a:noFill/>
        </p:spPr>
        <p:txBody>
          <a:bodyPr wrap="none" rtlCol="0">
            <a:spAutoFit/>
          </a:bodyPr>
          <a:lstStyle/>
          <a:p>
            <a:r>
              <a:rPr lang="en-IN" dirty="0"/>
              <a:t>0</a:t>
            </a:r>
          </a:p>
        </p:txBody>
      </p:sp>
      <p:sp>
        <p:nvSpPr>
          <p:cNvPr id="15" name="TextBox 14">
            <a:extLst>
              <a:ext uri="{FF2B5EF4-FFF2-40B4-BE49-F238E27FC236}">
                <a16:creationId xmlns:a16="http://schemas.microsoft.com/office/drawing/2014/main" id="{2BBF7CE3-EF02-6602-98A7-805F6281E0E2}"/>
              </a:ext>
            </a:extLst>
          </p:cNvPr>
          <p:cNvSpPr txBox="1"/>
          <p:nvPr/>
        </p:nvSpPr>
        <p:spPr>
          <a:xfrm>
            <a:off x="4618831" y="5603132"/>
            <a:ext cx="511223" cy="450941"/>
          </a:xfrm>
          <a:prstGeom prst="rect">
            <a:avLst/>
          </a:prstGeom>
          <a:noFill/>
        </p:spPr>
        <p:txBody>
          <a:bodyPr wrap="none" rtlCol="0">
            <a:spAutoFit/>
          </a:bodyPr>
          <a:lstStyle/>
          <a:p>
            <a:r>
              <a:rPr lang="en-IN" dirty="0"/>
              <a:t>10</a:t>
            </a:r>
          </a:p>
        </p:txBody>
      </p:sp>
      <p:sp>
        <p:nvSpPr>
          <p:cNvPr id="16" name="TextBox 15">
            <a:extLst>
              <a:ext uri="{FF2B5EF4-FFF2-40B4-BE49-F238E27FC236}">
                <a16:creationId xmlns:a16="http://schemas.microsoft.com/office/drawing/2014/main" id="{DB8961B6-D2A4-D787-3D04-9E99935BA69D}"/>
              </a:ext>
            </a:extLst>
          </p:cNvPr>
          <p:cNvSpPr txBox="1"/>
          <p:nvPr/>
        </p:nvSpPr>
        <p:spPr>
          <a:xfrm>
            <a:off x="6028790" y="5603132"/>
            <a:ext cx="511223" cy="450941"/>
          </a:xfrm>
          <a:prstGeom prst="rect">
            <a:avLst/>
          </a:prstGeom>
          <a:noFill/>
        </p:spPr>
        <p:txBody>
          <a:bodyPr wrap="none" rtlCol="0">
            <a:spAutoFit/>
          </a:bodyPr>
          <a:lstStyle/>
          <a:p>
            <a:r>
              <a:rPr lang="en-IN" dirty="0"/>
              <a:t>20</a:t>
            </a:r>
          </a:p>
        </p:txBody>
      </p:sp>
      <p:sp>
        <p:nvSpPr>
          <p:cNvPr id="17" name="TextBox 16">
            <a:extLst>
              <a:ext uri="{FF2B5EF4-FFF2-40B4-BE49-F238E27FC236}">
                <a16:creationId xmlns:a16="http://schemas.microsoft.com/office/drawing/2014/main" id="{347A58B3-EBA4-D7CD-662F-BEED648C3DA0}"/>
              </a:ext>
            </a:extLst>
          </p:cNvPr>
          <p:cNvSpPr txBox="1"/>
          <p:nvPr/>
        </p:nvSpPr>
        <p:spPr>
          <a:xfrm>
            <a:off x="7438748" y="5603132"/>
            <a:ext cx="511223" cy="450941"/>
          </a:xfrm>
          <a:prstGeom prst="rect">
            <a:avLst/>
          </a:prstGeom>
          <a:noFill/>
        </p:spPr>
        <p:txBody>
          <a:bodyPr wrap="none" rtlCol="0">
            <a:spAutoFit/>
          </a:bodyPr>
          <a:lstStyle/>
          <a:p>
            <a:r>
              <a:rPr lang="en-IN" dirty="0"/>
              <a:t>30</a:t>
            </a:r>
          </a:p>
        </p:txBody>
      </p:sp>
      <p:sp>
        <p:nvSpPr>
          <p:cNvPr id="18" name="TextBox 17">
            <a:extLst>
              <a:ext uri="{FF2B5EF4-FFF2-40B4-BE49-F238E27FC236}">
                <a16:creationId xmlns:a16="http://schemas.microsoft.com/office/drawing/2014/main" id="{8DD045B6-CB4D-6958-F840-3200B002FAC5}"/>
              </a:ext>
            </a:extLst>
          </p:cNvPr>
          <p:cNvSpPr txBox="1"/>
          <p:nvPr/>
        </p:nvSpPr>
        <p:spPr>
          <a:xfrm>
            <a:off x="8848706" y="5603132"/>
            <a:ext cx="511223" cy="450941"/>
          </a:xfrm>
          <a:prstGeom prst="rect">
            <a:avLst/>
          </a:prstGeom>
          <a:noFill/>
        </p:spPr>
        <p:txBody>
          <a:bodyPr wrap="none" rtlCol="0">
            <a:spAutoFit/>
          </a:bodyPr>
          <a:lstStyle/>
          <a:p>
            <a:r>
              <a:rPr lang="en-IN" dirty="0"/>
              <a:t>40</a:t>
            </a:r>
          </a:p>
        </p:txBody>
      </p:sp>
      <p:sp>
        <p:nvSpPr>
          <p:cNvPr id="19" name="TextBox 18">
            <a:extLst>
              <a:ext uri="{FF2B5EF4-FFF2-40B4-BE49-F238E27FC236}">
                <a16:creationId xmlns:a16="http://schemas.microsoft.com/office/drawing/2014/main" id="{19D7780D-E7A0-0D95-D4A8-0D929ED97A4A}"/>
              </a:ext>
            </a:extLst>
          </p:cNvPr>
          <p:cNvSpPr txBox="1"/>
          <p:nvPr/>
        </p:nvSpPr>
        <p:spPr>
          <a:xfrm>
            <a:off x="3136146" y="4309945"/>
            <a:ext cx="511223" cy="450941"/>
          </a:xfrm>
          <a:prstGeom prst="rect">
            <a:avLst/>
          </a:prstGeom>
          <a:noFill/>
        </p:spPr>
        <p:txBody>
          <a:bodyPr wrap="none" rtlCol="0">
            <a:spAutoFit/>
          </a:bodyPr>
          <a:lstStyle/>
          <a:p>
            <a:r>
              <a:rPr lang="en-IN" dirty="0"/>
              <a:t>10</a:t>
            </a:r>
          </a:p>
        </p:txBody>
      </p:sp>
      <p:cxnSp>
        <p:nvCxnSpPr>
          <p:cNvPr id="21" name="Straight Connector 20">
            <a:extLst>
              <a:ext uri="{FF2B5EF4-FFF2-40B4-BE49-F238E27FC236}">
                <a16:creationId xmlns:a16="http://schemas.microsoft.com/office/drawing/2014/main" id="{69C98EFC-ECF4-A904-8170-B6E2565FC00A}"/>
              </a:ext>
            </a:extLst>
          </p:cNvPr>
          <p:cNvCxnSpPr/>
          <p:nvPr/>
        </p:nvCxnSpPr>
        <p:spPr>
          <a:xfrm>
            <a:off x="3720096" y="3011371"/>
            <a:ext cx="5639833"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8532C8-1078-51F0-3D34-B9BF25CDC0E2}"/>
              </a:ext>
            </a:extLst>
          </p:cNvPr>
          <p:cNvSpPr txBox="1"/>
          <p:nvPr/>
        </p:nvSpPr>
        <p:spPr>
          <a:xfrm>
            <a:off x="3147947" y="3011371"/>
            <a:ext cx="511223" cy="450941"/>
          </a:xfrm>
          <a:prstGeom prst="rect">
            <a:avLst/>
          </a:prstGeom>
          <a:noFill/>
        </p:spPr>
        <p:txBody>
          <a:bodyPr wrap="none" rtlCol="0">
            <a:spAutoFit/>
          </a:bodyPr>
          <a:lstStyle/>
          <a:p>
            <a:r>
              <a:rPr lang="en-IN" dirty="0"/>
              <a:t>20</a:t>
            </a:r>
          </a:p>
        </p:txBody>
      </p:sp>
      <p:sp>
        <p:nvSpPr>
          <p:cNvPr id="23" name="TextBox 22">
            <a:extLst>
              <a:ext uri="{FF2B5EF4-FFF2-40B4-BE49-F238E27FC236}">
                <a16:creationId xmlns:a16="http://schemas.microsoft.com/office/drawing/2014/main" id="{A8B4D721-588F-8744-FF8A-48FD0A5BA1AD}"/>
              </a:ext>
            </a:extLst>
          </p:cNvPr>
          <p:cNvSpPr txBox="1"/>
          <p:nvPr/>
        </p:nvSpPr>
        <p:spPr>
          <a:xfrm>
            <a:off x="3105057" y="1712798"/>
            <a:ext cx="511223" cy="450941"/>
          </a:xfrm>
          <a:prstGeom prst="rect">
            <a:avLst/>
          </a:prstGeom>
          <a:noFill/>
        </p:spPr>
        <p:txBody>
          <a:bodyPr wrap="none" rtlCol="0">
            <a:spAutoFit/>
          </a:bodyPr>
          <a:lstStyle/>
          <a:p>
            <a:r>
              <a:rPr lang="en-IN" dirty="0"/>
              <a:t>30</a:t>
            </a:r>
          </a:p>
        </p:txBody>
      </p:sp>
      <p:sp>
        <p:nvSpPr>
          <p:cNvPr id="24" name="TextBox 23">
            <a:extLst>
              <a:ext uri="{FF2B5EF4-FFF2-40B4-BE49-F238E27FC236}">
                <a16:creationId xmlns:a16="http://schemas.microsoft.com/office/drawing/2014/main" id="{11E13493-253C-9349-39B8-B40DDF70D9EA}"/>
              </a:ext>
            </a:extLst>
          </p:cNvPr>
          <p:cNvSpPr txBox="1"/>
          <p:nvPr/>
        </p:nvSpPr>
        <p:spPr>
          <a:xfrm>
            <a:off x="3133884" y="414225"/>
            <a:ext cx="511223" cy="450941"/>
          </a:xfrm>
          <a:prstGeom prst="rect">
            <a:avLst/>
          </a:prstGeom>
          <a:noFill/>
        </p:spPr>
        <p:txBody>
          <a:bodyPr wrap="none" rtlCol="0">
            <a:spAutoFit/>
          </a:bodyPr>
          <a:lstStyle/>
          <a:p>
            <a:r>
              <a:rPr lang="en-IN" dirty="0"/>
              <a:t>40</a:t>
            </a:r>
          </a:p>
        </p:txBody>
      </p:sp>
      <p:cxnSp>
        <p:nvCxnSpPr>
          <p:cNvPr id="26" name="Straight Arrow Connector 25">
            <a:extLst>
              <a:ext uri="{FF2B5EF4-FFF2-40B4-BE49-F238E27FC236}">
                <a16:creationId xmlns:a16="http://schemas.microsoft.com/office/drawing/2014/main" id="{4329A19B-D935-EE50-23AF-F3C35FC492B1}"/>
              </a:ext>
            </a:extLst>
          </p:cNvPr>
          <p:cNvCxnSpPr>
            <a:cxnSpLocks/>
          </p:cNvCxnSpPr>
          <p:nvPr/>
        </p:nvCxnSpPr>
        <p:spPr>
          <a:xfrm flipV="1">
            <a:off x="4119936" y="1243658"/>
            <a:ext cx="0" cy="1581638"/>
          </a:xfrm>
          <a:prstGeom prst="straightConnector1">
            <a:avLst/>
          </a:prstGeom>
          <a:ln w="38100">
            <a:solidFill>
              <a:srgbClr val="6CB93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5F52D60-C2DB-CFE5-98AC-545288C9FEFB}"/>
              </a:ext>
            </a:extLst>
          </p:cNvPr>
          <p:cNvCxnSpPr>
            <a:cxnSpLocks/>
          </p:cNvCxnSpPr>
          <p:nvPr/>
        </p:nvCxnSpPr>
        <p:spPr>
          <a:xfrm>
            <a:off x="4119936" y="3179248"/>
            <a:ext cx="0" cy="1581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22D07F3-9FD3-06BE-5B72-7F14835D9030}"/>
              </a:ext>
            </a:extLst>
          </p:cNvPr>
          <p:cNvSpPr txBox="1"/>
          <p:nvPr/>
        </p:nvSpPr>
        <p:spPr>
          <a:xfrm>
            <a:off x="4119936" y="639697"/>
            <a:ext cx="1853917" cy="1014618"/>
          </a:xfrm>
          <a:prstGeom prst="rect">
            <a:avLst/>
          </a:prstGeom>
          <a:noFill/>
        </p:spPr>
        <p:txBody>
          <a:bodyPr wrap="square" rtlCol="0">
            <a:spAutoFit/>
          </a:bodyPr>
          <a:lstStyle/>
          <a:p>
            <a:pPr algn="ctr"/>
            <a:r>
              <a:rPr lang="en-IN" sz="2400" b="1" dirty="0">
                <a:latin typeface="Copperplate Gothic Light" panose="020E0507020206020404" pitchFamily="34" charset="0"/>
              </a:rPr>
              <a:t>Veblen Good</a:t>
            </a:r>
          </a:p>
        </p:txBody>
      </p:sp>
      <p:sp>
        <p:nvSpPr>
          <p:cNvPr id="31" name="TextBox 30">
            <a:extLst>
              <a:ext uri="{FF2B5EF4-FFF2-40B4-BE49-F238E27FC236}">
                <a16:creationId xmlns:a16="http://schemas.microsoft.com/office/drawing/2014/main" id="{59E84492-4909-D03C-47E6-89B0CA7DD6C6}"/>
              </a:ext>
            </a:extLst>
          </p:cNvPr>
          <p:cNvSpPr txBox="1"/>
          <p:nvPr/>
        </p:nvSpPr>
        <p:spPr>
          <a:xfrm>
            <a:off x="4119936" y="3979892"/>
            <a:ext cx="1853917" cy="1014618"/>
          </a:xfrm>
          <a:prstGeom prst="rect">
            <a:avLst/>
          </a:prstGeom>
          <a:noFill/>
        </p:spPr>
        <p:txBody>
          <a:bodyPr wrap="square" rtlCol="0">
            <a:spAutoFit/>
          </a:bodyPr>
          <a:lstStyle/>
          <a:p>
            <a:pPr algn="ctr"/>
            <a:r>
              <a:rPr lang="en-IN" sz="2400" b="1" dirty="0">
                <a:latin typeface="Copperplate Gothic Light" panose="020E0507020206020404" pitchFamily="34" charset="0"/>
              </a:rPr>
              <a:t>Normal Good</a:t>
            </a:r>
          </a:p>
        </p:txBody>
      </p:sp>
      <p:sp>
        <p:nvSpPr>
          <p:cNvPr id="32" name="TextBox 31">
            <a:extLst>
              <a:ext uri="{FF2B5EF4-FFF2-40B4-BE49-F238E27FC236}">
                <a16:creationId xmlns:a16="http://schemas.microsoft.com/office/drawing/2014/main" id="{B51BC922-5693-3A0E-7B4D-498E37C6BD20}"/>
              </a:ext>
            </a:extLst>
          </p:cNvPr>
          <p:cNvSpPr txBox="1"/>
          <p:nvPr/>
        </p:nvSpPr>
        <p:spPr>
          <a:xfrm rot="16200000">
            <a:off x="1878224" y="2882702"/>
            <a:ext cx="1853917" cy="563677"/>
          </a:xfrm>
          <a:prstGeom prst="rect">
            <a:avLst/>
          </a:prstGeom>
          <a:noFill/>
        </p:spPr>
        <p:txBody>
          <a:bodyPr wrap="square" rtlCol="0">
            <a:spAutoFit/>
          </a:bodyPr>
          <a:lstStyle/>
          <a:p>
            <a:pPr algn="ctr"/>
            <a:r>
              <a:rPr lang="en-IN" sz="2400" b="1" dirty="0">
                <a:latin typeface="Copperplate Gothic Light" panose="020E0507020206020404" pitchFamily="34" charset="0"/>
              </a:rPr>
              <a:t>Prices</a:t>
            </a:r>
          </a:p>
        </p:txBody>
      </p:sp>
      <p:sp>
        <p:nvSpPr>
          <p:cNvPr id="33" name="TextBox 32">
            <a:extLst>
              <a:ext uri="{FF2B5EF4-FFF2-40B4-BE49-F238E27FC236}">
                <a16:creationId xmlns:a16="http://schemas.microsoft.com/office/drawing/2014/main" id="{89EB978C-A870-EE4A-552F-7A537D5A1930}"/>
              </a:ext>
            </a:extLst>
          </p:cNvPr>
          <p:cNvSpPr txBox="1"/>
          <p:nvPr/>
        </p:nvSpPr>
        <p:spPr>
          <a:xfrm>
            <a:off x="4364149" y="6089960"/>
            <a:ext cx="4351727" cy="563677"/>
          </a:xfrm>
          <a:prstGeom prst="rect">
            <a:avLst/>
          </a:prstGeom>
          <a:noFill/>
        </p:spPr>
        <p:txBody>
          <a:bodyPr wrap="square" rtlCol="0">
            <a:spAutoFit/>
          </a:bodyPr>
          <a:lstStyle/>
          <a:p>
            <a:pPr algn="ctr"/>
            <a:r>
              <a:rPr lang="en-IN" sz="2400" b="1" dirty="0">
                <a:latin typeface="Copperplate Gothic Light" panose="020E0507020206020404" pitchFamily="34" charset="0"/>
              </a:rPr>
              <a:t>Quantity of demand</a:t>
            </a:r>
          </a:p>
        </p:txBody>
      </p:sp>
    </p:spTree>
    <p:extLst>
      <p:ext uri="{BB962C8B-B14F-4D97-AF65-F5344CB8AC3E}">
        <p14:creationId xmlns:p14="http://schemas.microsoft.com/office/powerpoint/2010/main" val="1512380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veblen goods audio.wav"/>
          </p:stSnd>
        </p:sndAc>
      </p:transition>
    </mc:Choice>
    <mc:Fallback>
      <p:transition spd="slow">
        <p:fade/>
        <p:sndAc>
          <p:stSnd>
            <p:snd r:embed="rId2" name="veblen goods audio.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E8B39E55-D86C-FC19-E9CC-79044040B6AA}"/>
              </a:ext>
            </a:extLst>
          </p:cNvPr>
          <p:cNvSpPr txBox="1"/>
          <p:nvPr/>
        </p:nvSpPr>
        <p:spPr>
          <a:xfrm>
            <a:off x="1025052" y="1137333"/>
            <a:ext cx="10249284" cy="1938992"/>
          </a:xfrm>
          <a:prstGeom prst="rect">
            <a:avLst/>
          </a:prstGeom>
          <a:noFill/>
        </p:spPr>
        <p:txBody>
          <a:bodyPr wrap="square">
            <a:spAutoFit/>
          </a:bodyPr>
          <a:lstStyle/>
          <a:p>
            <a:pPr algn="ctr"/>
            <a:r>
              <a:rPr lang="en-US" sz="6000" b="1" dirty="0">
                <a:solidFill>
                  <a:srgbClr val="6CB930"/>
                </a:solidFill>
                <a:latin typeface="Agency FB" panose="020B0503020202020204" pitchFamily="34" charset="0"/>
              </a:rPr>
              <a:t>NVIDIA’s</a:t>
            </a:r>
            <a:r>
              <a:rPr lang="en-US" sz="6000" dirty="0">
                <a:latin typeface="Agency FB" panose="020B0503020202020204" pitchFamily="34" charset="0"/>
              </a:rPr>
              <a:t> explosive growth is powered by scarcity economics — not demand.</a:t>
            </a:r>
            <a:endParaRPr lang="en-IN" sz="6000" dirty="0">
              <a:latin typeface="Agency FB" panose="020B0503020202020204" pitchFamily="34" charset="0"/>
            </a:endParaRPr>
          </a:p>
        </p:txBody>
      </p:sp>
      <p:sp>
        <p:nvSpPr>
          <p:cNvPr id="24" name="Freeform: Shape 23">
            <a:extLst>
              <a:ext uri="{FF2B5EF4-FFF2-40B4-BE49-F238E27FC236}">
                <a16:creationId xmlns:a16="http://schemas.microsoft.com/office/drawing/2014/main" id="{B1E02AB9-955F-5DCF-5011-15E734637266}"/>
              </a:ext>
            </a:extLst>
          </p:cNvPr>
          <p:cNvSpPr/>
          <p:nvPr/>
        </p:nvSpPr>
        <p:spPr>
          <a:xfrm rot="1728041">
            <a:off x="-4458136" y="1565251"/>
            <a:ext cx="17294750" cy="7175152"/>
          </a:xfrm>
          <a:custGeom>
            <a:avLst/>
            <a:gdLst>
              <a:gd name="connsiteX0" fmla="*/ 4335996 w 4439062"/>
              <a:gd name="connsiteY0" fmla="*/ 0 h 1841654"/>
              <a:gd name="connsiteX1" fmla="*/ 4439062 w 4439062"/>
              <a:gd name="connsiteY1" fmla="*/ 1841654 h 1841654"/>
              <a:gd name="connsiteX2" fmla="*/ 0 w 4439062"/>
              <a:gd name="connsiteY2" fmla="*/ 1841654 h 1841654"/>
              <a:gd name="connsiteX3" fmla="*/ 1205 w 4439062"/>
              <a:gd name="connsiteY3" fmla="*/ 1830035 h 1841654"/>
              <a:gd name="connsiteX4" fmla="*/ 4335996 w 4439062"/>
              <a:gd name="connsiteY4" fmla="*/ 0 h 1841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9062" h="1841654">
                <a:moveTo>
                  <a:pt x="4335996" y="0"/>
                </a:moveTo>
                <a:lnTo>
                  <a:pt x="4439062" y="1841654"/>
                </a:lnTo>
                <a:lnTo>
                  <a:pt x="0" y="1841654"/>
                </a:lnTo>
                <a:lnTo>
                  <a:pt x="1205" y="1830035"/>
                </a:lnTo>
                <a:cubicBezTo>
                  <a:pt x="149202" y="1319336"/>
                  <a:pt x="2883373" y="850088"/>
                  <a:pt x="4335996" y="0"/>
                </a:cubicBezTo>
                <a:close/>
              </a:path>
            </a:pathLst>
          </a:custGeom>
          <a:solidFill>
            <a:srgbClr val="6CB93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26" name="Straight Connector 25">
            <a:extLst>
              <a:ext uri="{FF2B5EF4-FFF2-40B4-BE49-F238E27FC236}">
                <a16:creationId xmlns:a16="http://schemas.microsoft.com/office/drawing/2014/main" id="{E75A507C-B870-DBCA-C65B-95DD2717A09F}"/>
              </a:ext>
            </a:extLst>
          </p:cNvPr>
          <p:cNvCxnSpPr>
            <a:cxnSpLocks/>
          </p:cNvCxnSpPr>
          <p:nvPr/>
        </p:nvCxnSpPr>
        <p:spPr>
          <a:xfrm rot="1728041">
            <a:off x="-9057884" y="-7551083"/>
            <a:ext cx="0" cy="19030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6EBE01-6672-97DF-91B3-1EF97BFE0B30}"/>
              </a:ext>
            </a:extLst>
          </p:cNvPr>
          <p:cNvCxnSpPr>
            <a:cxnSpLocks/>
          </p:cNvCxnSpPr>
          <p:nvPr/>
        </p:nvCxnSpPr>
        <p:spPr>
          <a:xfrm rot="1728041">
            <a:off x="-14953404" y="15409886"/>
            <a:ext cx="212049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D2F9B5C2-6443-BDBA-75A6-3CA4B8CA7272}"/>
              </a:ext>
            </a:extLst>
          </p:cNvPr>
          <p:cNvSpPr/>
          <p:nvPr/>
        </p:nvSpPr>
        <p:spPr>
          <a:xfrm rot="2246948">
            <a:off x="-5094272" y="723327"/>
            <a:ext cx="18341494" cy="12840733"/>
          </a:xfrm>
          <a:custGeom>
            <a:avLst/>
            <a:gdLst>
              <a:gd name="connsiteX0" fmla="*/ 2106117 w 3562392"/>
              <a:gd name="connsiteY0" fmla="*/ 0 h 3214714"/>
              <a:gd name="connsiteX1" fmla="*/ 16060 w 3562392"/>
              <a:gd name="connsiteY1" fmla="*/ 2249714 h 3214714"/>
              <a:gd name="connsiteX2" fmla="*/ 3093089 w 3562392"/>
              <a:gd name="connsiteY2" fmla="*/ 3091543 h 3214714"/>
              <a:gd name="connsiteX3" fmla="*/ 3499489 w 3562392"/>
              <a:gd name="connsiteY3" fmla="*/ 3193143 h 3214714"/>
              <a:gd name="connsiteX0" fmla="*/ 2939986 w 3546544"/>
              <a:gd name="connsiteY0" fmla="*/ 0 h 3226507"/>
              <a:gd name="connsiteX1" fmla="*/ 212 w 3546544"/>
              <a:gd name="connsiteY1" fmla="*/ 2261507 h 3226507"/>
              <a:gd name="connsiteX2" fmla="*/ 3077241 w 3546544"/>
              <a:gd name="connsiteY2" fmla="*/ 3103336 h 3226507"/>
              <a:gd name="connsiteX3" fmla="*/ 3483641 w 3546544"/>
              <a:gd name="connsiteY3" fmla="*/ 3204936 h 3226507"/>
              <a:gd name="connsiteX0" fmla="*/ 2939986 w 4152520"/>
              <a:gd name="connsiteY0" fmla="*/ 0 h 3180186"/>
              <a:gd name="connsiteX1" fmla="*/ 212 w 4152520"/>
              <a:gd name="connsiteY1" fmla="*/ 2261507 h 3180186"/>
              <a:gd name="connsiteX2" fmla="*/ 3077241 w 4152520"/>
              <a:gd name="connsiteY2" fmla="*/ 3103336 h 3180186"/>
              <a:gd name="connsiteX3" fmla="*/ 4143706 w 4152520"/>
              <a:gd name="connsiteY3" fmla="*/ 3104540 h 3180186"/>
              <a:gd name="connsiteX0" fmla="*/ 2939986 w 3986439"/>
              <a:gd name="connsiteY0" fmla="*/ 0 h 3258996"/>
              <a:gd name="connsiteX1" fmla="*/ 212 w 3986439"/>
              <a:gd name="connsiteY1" fmla="*/ 2261507 h 3258996"/>
              <a:gd name="connsiteX2" fmla="*/ 3077241 w 3986439"/>
              <a:gd name="connsiteY2" fmla="*/ 3103336 h 3258996"/>
              <a:gd name="connsiteX3" fmla="*/ 3974626 w 3986439"/>
              <a:gd name="connsiteY3" fmla="*/ 3247706 h 3258996"/>
              <a:gd name="connsiteX0" fmla="*/ 3283574 w 3986573"/>
              <a:gd name="connsiteY0" fmla="*/ 0 h 3414004"/>
              <a:gd name="connsiteX1" fmla="*/ 346 w 3986573"/>
              <a:gd name="connsiteY1" fmla="*/ 2416515 h 3414004"/>
              <a:gd name="connsiteX2" fmla="*/ 3077375 w 3986573"/>
              <a:gd name="connsiteY2" fmla="*/ 3258344 h 3414004"/>
              <a:gd name="connsiteX3" fmla="*/ 3974760 w 3986573"/>
              <a:gd name="connsiteY3" fmla="*/ 3402714 h 3414004"/>
              <a:gd name="connsiteX0" fmla="*/ 3456633 w 3987372"/>
              <a:gd name="connsiteY0" fmla="*/ 0 h 3013153"/>
              <a:gd name="connsiteX1" fmla="*/ 1145 w 3987372"/>
              <a:gd name="connsiteY1" fmla="*/ 2015664 h 3013153"/>
              <a:gd name="connsiteX2" fmla="*/ 3078174 w 3987372"/>
              <a:gd name="connsiteY2" fmla="*/ 2857493 h 3013153"/>
              <a:gd name="connsiteX3" fmla="*/ 3975559 w 3987372"/>
              <a:gd name="connsiteY3" fmla="*/ 3001863 h 3013153"/>
              <a:gd name="connsiteX0" fmla="*/ 3456633 w 4101990"/>
              <a:gd name="connsiteY0" fmla="*/ 0 h 2893086"/>
              <a:gd name="connsiteX1" fmla="*/ 1145 w 4101990"/>
              <a:gd name="connsiteY1" fmla="*/ 2015664 h 2893086"/>
              <a:gd name="connsiteX2" fmla="*/ 3078174 w 4101990"/>
              <a:gd name="connsiteY2" fmla="*/ 2857493 h 2893086"/>
              <a:gd name="connsiteX3" fmla="*/ 4092421 w 4101990"/>
              <a:gd name="connsiteY3" fmla="*/ 2573893 h 2893086"/>
              <a:gd name="connsiteX0" fmla="*/ 3456517 w 4102183"/>
              <a:gd name="connsiteY0" fmla="*/ 0 h 2662259"/>
              <a:gd name="connsiteX1" fmla="*/ 1029 w 4102183"/>
              <a:gd name="connsiteY1" fmla="*/ 2015664 h 2662259"/>
              <a:gd name="connsiteX2" fmla="*/ 3097111 w 4102183"/>
              <a:gd name="connsiteY2" fmla="*/ 2590477 h 2662259"/>
              <a:gd name="connsiteX3" fmla="*/ 4092305 w 4102183"/>
              <a:gd name="connsiteY3" fmla="*/ 2573893 h 2662259"/>
              <a:gd name="connsiteX0" fmla="*/ 3456517 w 4056414"/>
              <a:gd name="connsiteY0" fmla="*/ 0 h 2699377"/>
              <a:gd name="connsiteX1" fmla="*/ 1029 w 4056414"/>
              <a:gd name="connsiteY1" fmla="*/ 2015664 h 2699377"/>
              <a:gd name="connsiteX2" fmla="*/ 3097111 w 4056414"/>
              <a:gd name="connsiteY2" fmla="*/ 2590477 h 2699377"/>
              <a:gd name="connsiteX3" fmla="*/ 4045697 w 4056414"/>
              <a:gd name="connsiteY3" fmla="*/ 2668719 h 2699377"/>
            </a:gdLst>
            <a:ahLst/>
            <a:cxnLst>
              <a:cxn ang="0">
                <a:pos x="connsiteX0" y="connsiteY0"/>
              </a:cxn>
              <a:cxn ang="0">
                <a:pos x="connsiteX1" y="connsiteY1"/>
              </a:cxn>
              <a:cxn ang="0">
                <a:pos x="connsiteX2" y="connsiteY2"/>
              </a:cxn>
              <a:cxn ang="0">
                <a:pos x="connsiteX3" y="connsiteY3"/>
              </a:cxn>
            </a:cxnLst>
            <a:rect l="l" t="t" r="r" b="b"/>
            <a:pathLst>
              <a:path w="4056414" h="2699377">
                <a:moveTo>
                  <a:pt x="3456517" y="0"/>
                </a:moveTo>
                <a:cubicBezTo>
                  <a:pt x="2329241" y="867228"/>
                  <a:pt x="60930" y="1583918"/>
                  <a:pt x="1029" y="2015664"/>
                </a:cubicBezTo>
                <a:cubicBezTo>
                  <a:pt x="-58872" y="2447410"/>
                  <a:pt x="2516539" y="2433239"/>
                  <a:pt x="3097111" y="2590477"/>
                </a:cubicBezTo>
                <a:cubicBezTo>
                  <a:pt x="3677683" y="2747715"/>
                  <a:pt x="4132783" y="2696538"/>
                  <a:pt x="4045697" y="2668719"/>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6CF00AC2-9B72-E0CB-B85B-0E30D1E2801F}"/>
              </a:ext>
            </a:extLst>
          </p:cNvPr>
          <p:cNvSpPr txBox="1"/>
          <p:nvPr/>
        </p:nvSpPr>
        <p:spPr>
          <a:xfrm rot="1728041">
            <a:off x="-15940379" y="10221631"/>
            <a:ext cx="1435098" cy="1756885"/>
          </a:xfrm>
          <a:prstGeom prst="rect">
            <a:avLst/>
          </a:prstGeom>
          <a:noFill/>
        </p:spPr>
        <p:txBody>
          <a:bodyPr wrap="none" rtlCol="0">
            <a:spAutoFit/>
          </a:bodyPr>
          <a:lstStyle/>
          <a:p>
            <a:r>
              <a:rPr lang="en-IN" dirty="0"/>
              <a:t>0</a:t>
            </a:r>
          </a:p>
        </p:txBody>
      </p:sp>
      <p:sp>
        <p:nvSpPr>
          <p:cNvPr id="30" name="TextBox 29">
            <a:extLst>
              <a:ext uri="{FF2B5EF4-FFF2-40B4-BE49-F238E27FC236}">
                <a16:creationId xmlns:a16="http://schemas.microsoft.com/office/drawing/2014/main" id="{8C1E947F-9189-3548-5360-D99078D0FAA4}"/>
              </a:ext>
            </a:extLst>
          </p:cNvPr>
          <p:cNvSpPr txBox="1"/>
          <p:nvPr/>
        </p:nvSpPr>
        <p:spPr>
          <a:xfrm rot="1728041">
            <a:off x="-11400560" y="12870502"/>
            <a:ext cx="1991743" cy="1756885"/>
          </a:xfrm>
          <a:prstGeom prst="rect">
            <a:avLst/>
          </a:prstGeom>
          <a:noFill/>
        </p:spPr>
        <p:txBody>
          <a:bodyPr wrap="none" rtlCol="0">
            <a:spAutoFit/>
          </a:bodyPr>
          <a:lstStyle/>
          <a:p>
            <a:r>
              <a:rPr lang="en-IN" dirty="0"/>
              <a:t>10</a:t>
            </a:r>
          </a:p>
        </p:txBody>
      </p:sp>
      <p:sp>
        <p:nvSpPr>
          <p:cNvPr id="31" name="TextBox 30">
            <a:extLst>
              <a:ext uri="{FF2B5EF4-FFF2-40B4-BE49-F238E27FC236}">
                <a16:creationId xmlns:a16="http://schemas.microsoft.com/office/drawing/2014/main" id="{B8F5F47E-2E0C-3589-2599-4CD56DF1AF63}"/>
              </a:ext>
            </a:extLst>
          </p:cNvPr>
          <p:cNvSpPr txBox="1"/>
          <p:nvPr/>
        </p:nvSpPr>
        <p:spPr>
          <a:xfrm rot="1728041">
            <a:off x="-6586821" y="15516952"/>
            <a:ext cx="1991743" cy="1756885"/>
          </a:xfrm>
          <a:prstGeom prst="rect">
            <a:avLst/>
          </a:prstGeom>
          <a:noFill/>
        </p:spPr>
        <p:txBody>
          <a:bodyPr wrap="none" rtlCol="0">
            <a:spAutoFit/>
          </a:bodyPr>
          <a:lstStyle/>
          <a:p>
            <a:r>
              <a:rPr lang="en-IN" dirty="0"/>
              <a:t>20</a:t>
            </a:r>
          </a:p>
        </p:txBody>
      </p:sp>
      <p:sp>
        <p:nvSpPr>
          <p:cNvPr id="32" name="TextBox 31">
            <a:extLst>
              <a:ext uri="{FF2B5EF4-FFF2-40B4-BE49-F238E27FC236}">
                <a16:creationId xmlns:a16="http://schemas.microsoft.com/office/drawing/2014/main" id="{7E1F2E7E-8E25-3C3A-31C5-4E612A4F5771}"/>
              </a:ext>
            </a:extLst>
          </p:cNvPr>
          <p:cNvSpPr txBox="1"/>
          <p:nvPr/>
        </p:nvSpPr>
        <p:spPr>
          <a:xfrm rot="1728041">
            <a:off x="-1773081" y="18163403"/>
            <a:ext cx="1991743" cy="1756885"/>
          </a:xfrm>
          <a:prstGeom prst="rect">
            <a:avLst/>
          </a:prstGeom>
          <a:noFill/>
        </p:spPr>
        <p:txBody>
          <a:bodyPr wrap="none" rtlCol="0">
            <a:spAutoFit/>
          </a:bodyPr>
          <a:lstStyle/>
          <a:p>
            <a:r>
              <a:rPr lang="en-IN" dirty="0"/>
              <a:t>30</a:t>
            </a:r>
          </a:p>
        </p:txBody>
      </p:sp>
      <p:sp>
        <p:nvSpPr>
          <p:cNvPr id="33" name="TextBox 32">
            <a:extLst>
              <a:ext uri="{FF2B5EF4-FFF2-40B4-BE49-F238E27FC236}">
                <a16:creationId xmlns:a16="http://schemas.microsoft.com/office/drawing/2014/main" id="{60B254EB-72B6-B46A-B024-8E96F10A8951}"/>
              </a:ext>
            </a:extLst>
          </p:cNvPr>
          <p:cNvSpPr txBox="1"/>
          <p:nvPr/>
        </p:nvSpPr>
        <p:spPr>
          <a:xfrm rot="1728041">
            <a:off x="3040658" y="20809853"/>
            <a:ext cx="1991743" cy="1756885"/>
          </a:xfrm>
          <a:prstGeom prst="rect">
            <a:avLst/>
          </a:prstGeom>
          <a:noFill/>
        </p:spPr>
        <p:txBody>
          <a:bodyPr wrap="none" rtlCol="0">
            <a:spAutoFit/>
          </a:bodyPr>
          <a:lstStyle/>
          <a:p>
            <a:r>
              <a:rPr lang="en-IN" dirty="0"/>
              <a:t>40</a:t>
            </a:r>
          </a:p>
        </p:txBody>
      </p:sp>
      <p:sp>
        <p:nvSpPr>
          <p:cNvPr id="34" name="TextBox 33">
            <a:extLst>
              <a:ext uri="{FF2B5EF4-FFF2-40B4-BE49-F238E27FC236}">
                <a16:creationId xmlns:a16="http://schemas.microsoft.com/office/drawing/2014/main" id="{1BE06E9E-CF2F-47F0-888A-D10DDAB73633}"/>
              </a:ext>
            </a:extLst>
          </p:cNvPr>
          <p:cNvSpPr txBox="1"/>
          <p:nvPr/>
        </p:nvSpPr>
        <p:spPr>
          <a:xfrm rot="1728041">
            <a:off x="-14035321" y="5672472"/>
            <a:ext cx="1991743" cy="1756885"/>
          </a:xfrm>
          <a:prstGeom prst="rect">
            <a:avLst/>
          </a:prstGeom>
          <a:noFill/>
        </p:spPr>
        <p:txBody>
          <a:bodyPr wrap="none" rtlCol="0">
            <a:spAutoFit/>
          </a:bodyPr>
          <a:lstStyle/>
          <a:p>
            <a:r>
              <a:rPr lang="en-IN" dirty="0"/>
              <a:t>10</a:t>
            </a:r>
          </a:p>
        </p:txBody>
      </p:sp>
      <p:cxnSp>
        <p:nvCxnSpPr>
          <p:cNvPr id="35" name="Straight Connector 34">
            <a:extLst>
              <a:ext uri="{FF2B5EF4-FFF2-40B4-BE49-F238E27FC236}">
                <a16:creationId xmlns:a16="http://schemas.microsoft.com/office/drawing/2014/main" id="{DE82D571-E851-A036-2B94-27F402962E05}"/>
              </a:ext>
            </a:extLst>
          </p:cNvPr>
          <p:cNvCxnSpPr/>
          <p:nvPr/>
        </p:nvCxnSpPr>
        <p:spPr>
          <a:xfrm rot="1728041">
            <a:off x="-10416903" y="7256857"/>
            <a:ext cx="21972997"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215A1D6-C277-3A2D-3A87-DABCDD38E9F2}"/>
              </a:ext>
            </a:extLst>
          </p:cNvPr>
          <p:cNvSpPr txBox="1"/>
          <p:nvPr/>
        </p:nvSpPr>
        <p:spPr>
          <a:xfrm rot="1728041">
            <a:off x="-11557649" y="1261162"/>
            <a:ext cx="1991743" cy="1756885"/>
          </a:xfrm>
          <a:prstGeom prst="rect">
            <a:avLst/>
          </a:prstGeom>
          <a:noFill/>
        </p:spPr>
        <p:txBody>
          <a:bodyPr wrap="none" rtlCol="0">
            <a:spAutoFit/>
          </a:bodyPr>
          <a:lstStyle/>
          <a:p>
            <a:r>
              <a:rPr lang="en-IN" dirty="0"/>
              <a:t>20</a:t>
            </a:r>
          </a:p>
        </p:txBody>
      </p:sp>
      <p:sp>
        <p:nvSpPr>
          <p:cNvPr id="37" name="TextBox 36">
            <a:extLst>
              <a:ext uri="{FF2B5EF4-FFF2-40B4-BE49-F238E27FC236}">
                <a16:creationId xmlns:a16="http://schemas.microsoft.com/office/drawing/2014/main" id="{929E2DEA-22FB-6636-CAE0-ED1EC745271C}"/>
              </a:ext>
            </a:extLst>
          </p:cNvPr>
          <p:cNvSpPr txBox="1"/>
          <p:nvPr/>
        </p:nvSpPr>
        <p:spPr>
          <a:xfrm rot="1728041">
            <a:off x="-9266696" y="-3252801"/>
            <a:ext cx="1991743" cy="1756885"/>
          </a:xfrm>
          <a:prstGeom prst="rect">
            <a:avLst/>
          </a:prstGeom>
          <a:noFill/>
        </p:spPr>
        <p:txBody>
          <a:bodyPr wrap="none" rtlCol="0">
            <a:spAutoFit/>
          </a:bodyPr>
          <a:lstStyle/>
          <a:p>
            <a:r>
              <a:rPr lang="en-IN" dirty="0"/>
              <a:t>30</a:t>
            </a:r>
          </a:p>
        </p:txBody>
      </p:sp>
      <p:sp>
        <p:nvSpPr>
          <p:cNvPr id="38" name="TextBox 37">
            <a:extLst>
              <a:ext uri="{FF2B5EF4-FFF2-40B4-BE49-F238E27FC236}">
                <a16:creationId xmlns:a16="http://schemas.microsoft.com/office/drawing/2014/main" id="{803AF7C1-B68C-059B-C8E6-7C3455FFDA24}"/>
              </a:ext>
            </a:extLst>
          </p:cNvPr>
          <p:cNvSpPr txBox="1"/>
          <p:nvPr/>
        </p:nvSpPr>
        <p:spPr>
          <a:xfrm rot="1728041">
            <a:off x="-6730893" y="-7632154"/>
            <a:ext cx="1991743" cy="1756885"/>
          </a:xfrm>
          <a:prstGeom prst="rect">
            <a:avLst/>
          </a:prstGeom>
          <a:noFill/>
        </p:spPr>
        <p:txBody>
          <a:bodyPr wrap="none" rtlCol="0">
            <a:spAutoFit/>
          </a:bodyPr>
          <a:lstStyle/>
          <a:p>
            <a:r>
              <a:rPr lang="en-IN" dirty="0"/>
              <a:t>40</a:t>
            </a:r>
          </a:p>
        </p:txBody>
      </p:sp>
      <p:cxnSp>
        <p:nvCxnSpPr>
          <p:cNvPr id="39" name="Straight Arrow Connector 38">
            <a:extLst>
              <a:ext uri="{FF2B5EF4-FFF2-40B4-BE49-F238E27FC236}">
                <a16:creationId xmlns:a16="http://schemas.microsoft.com/office/drawing/2014/main" id="{9EED0FDA-0E3A-A0ED-8059-5DE83C232541}"/>
              </a:ext>
            </a:extLst>
          </p:cNvPr>
          <p:cNvCxnSpPr>
            <a:cxnSpLocks/>
          </p:cNvCxnSpPr>
          <p:nvPr/>
        </p:nvCxnSpPr>
        <p:spPr>
          <a:xfrm rot="1728041" flipV="1">
            <a:off x="-5859186" y="-3701830"/>
            <a:ext cx="0" cy="6162120"/>
          </a:xfrm>
          <a:prstGeom prst="straightConnector1">
            <a:avLst/>
          </a:prstGeom>
          <a:ln w="38100">
            <a:solidFill>
              <a:srgbClr val="6CB93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2D768A-3D40-DC16-02E4-F6C110CAB8D3}"/>
              </a:ext>
            </a:extLst>
          </p:cNvPr>
          <p:cNvCxnSpPr>
            <a:cxnSpLocks/>
          </p:cNvCxnSpPr>
          <p:nvPr/>
        </p:nvCxnSpPr>
        <p:spPr>
          <a:xfrm rot="1728041">
            <a:off x="-9492232" y="2906469"/>
            <a:ext cx="0" cy="6162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6CBCAC6-A6CF-E2AD-2F00-62AEFAEA45D5}"/>
              </a:ext>
            </a:extLst>
          </p:cNvPr>
          <p:cNvSpPr txBox="1"/>
          <p:nvPr/>
        </p:nvSpPr>
        <p:spPr>
          <a:xfrm rot="1728041">
            <a:off x="-4640163" y="-3887307"/>
            <a:ext cx="7222929" cy="3952990"/>
          </a:xfrm>
          <a:prstGeom prst="rect">
            <a:avLst/>
          </a:prstGeom>
          <a:noFill/>
        </p:spPr>
        <p:txBody>
          <a:bodyPr wrap="square" rtlCol="0">
            <a:spAutoFit/>
          </a:bodyPr>
          <a:lstStyle/>
          <a:p>
            <a:pPr algn="ctr"/>
            <a:r>
              <a:rPr lang="en-IN" sz="2400" b="1" dirty="0">
                <a:latin typeface="Copperplate Gothic Light" panose="020E0507020206020404" pitchFamily="34" charset="0"/>
              </a:rPr>
              <a:t>Veblen Good</a:t>
            </a:r>
          </a:p>
        </p:txBody>
      </p:sp>
      <p:sp>
        <p:nvSpPr>
          <p:cNvPr id="42" name="TextBox 41">
            <a:extLst>
              <a:ext uri="{FF2B5EF4-FFF2-40B4-BE49-F238E27FC236}">
                <a16:creationId xmlns:a16="http://schemas.microsoft.com/office/drawing/2014/main" id="{F4EE7E36-6B3C-9584-E1E6-D2D9751D2661}"/>
              </a:ext>
            </a:extLst>
          </p:cNvPr>
          <p:cNvSpPr txBox="1"/>
          <p:nvPr/>
        </p:nvSpPr>
        <p:spPr>
          <a:xfrm rot="1728041">
            <a:off x="-10909612" y="7516456"/>
            <a:ext cx="7222929" cy="3952990"/>
          </a:xfrm>
          <a:prstGeom prst="rect">
            <a:avLst/>
          </a:prstGeom>
          <a:noFill/>
        </p:spPr>
        <p:txBody>
          <a:bodyPr wrap="square" rtlCol="0">
            <a:spAutoFit/>
          </a:bodyPr>
          <a:lstStyle/>
          <a:p>
            <a:pPr algn="ctr"/>
            <a:r>
              <a:rPr lang="en-IN" sz="2400" b="1" dirty="0">
                <a:latin typeface="Copperplate Gothic Light" panose="020E0507020206020404" pitchFamily="34" charset="0"/>
              </a:rPr>
              <a:t>Normal Good</a:t>
            </a:r>
          </a:p>
        </p:txBody>
      </p:sp>
      <p:sp>
        <p:nvSpPr>
          <p:cNvPr id="43" name="TextBox 42">
            <a:extLst>
              <a:ext uri="{FF2B5EF4-FFF2-40B4-BE49-F238E27FC236}">
                <a16:creationId xmlns:a16="http://schemas.microsoft.com/office/drawing/2014/main" id="{04B39DE5-F640-F264-4003-EF7B2773CF41}"/>
              </a:ext>
            </a:extLst>
          </p:cNvPr>
          <p:cNvSpPr txBox="1"/>
          <p:nvPr/>
        </p:nvSpPr>
        <p:spPr>
          <a:xfrm rot="17928041">
            <a:off x="-16080450" y="-328427"/>
            <a:ext cx="7222929" cy="2196106"/>
          </a:xfrm>
          <a:prstGeom prst="rect">
            <a:avLst/>
          </a:prstGeom>
          <a:noFill/>
        </p:spPr>
        <p:txBody>
          <a:bodyPr wrap="square" rtlCol="0">
            <a:spAutoFit/>
          </a:bodyPr>
          <a:lstStyle/>
          <a:p>
            <a:pPr algn="ctr"/>
            <a:r>
              <a:rPr lang="en-IN" sz="2400" b="1" dirty="0">
                <a:latin typeface="Copperplate Gothic Light" panose="020E0507020206020404" pitchFamily="34" charset="0"/>
              </a:rPr>
              <a:t>Prices</a:t>
            </a:r>
          </a:p>
        </p:txBody>
      </p:sp>
      <p:sp>
        <p:nvSpPr>
          <p:cNvPr id="44" name="TextBox 43">
            <a:extLst>
              <a:ext uri="{FF2B5EF4-FFF2-40B4-BE49-F238E27FC236}">
                <a16:creationId xmlns:a16="http://schemas.microsoft.com/office/drawing/2014/main" id="{B8898E3E-0D2F-7447-052C-CD73B14B987A}"/>
              </a:ext>
            </a:extLst>
          </p:cNvPr>
          <p:cNvSpPr txBox="1"/>
          <p:nvPr/>
        </p:nvSpPr>
        <p:spPr>
          <a:xfrm rot="1728041">
            <a:off x="-14215073" y="17631642"/>
            <a:ext cx="16954489" cy="2196106"/>
          </a:xfrm>
          <a:prstGeom prst="rect">
            <a:avLst/>
          </a:prstGeom>
          <a:noFill/>
        </p:spPr>
        <p:txBody>
          <a:bodyPr wrap="square" rtlCol="0">
            <a:spAutoFit/>
          </a:bodyPr>
          <a:lstStyle/>
          <a:p>
            <a:pPr algn="ctr"/>
            <a:r>
              <a:rPr lang="en-IN" sz="2400" b="1" dirty="0">
                <a:latin typeface="Copperplate Gothic Light" panose="020E0507020206020404" pitchFamily="34" charset="0"/>
              </a:rPr>
              <a:t>Quantity of demand</a:t>
            </a:r>
          </a:p>
        </p:txBody>
      </p:sp>
    </p:spTree>
    <p:extLst>
      <p:ext uri="{BB962C8B-B14F-4D97-AF65-F5344CB8AC3E}">
        <p14:creationId xmlns:p14="http://schemas.microsoft.com/office/powerpoint/2010/main" val="347169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454BE-27B3-9D51-5D34-18AE9C66017A}"/>
              </a:ext>
            </a:extLst>
          </p:cNvPr>
          <p:cNvPicPr>
            <a:picLocks noChangeAspect="1"/>
          </p:cNvPicPr>
          <p:nvPr/>
        </p:nvPicPr>
        <p:blipFill>
          <a:blip r:embed="rId2"/>
          <a:stretch>
            <a:fillRect/>
          </a:stretch>
        </p:blipFill>
        <p:spPr>
          <a:xfrm>
            <a:off x="0" y="1329116"/>
            <a:ext cx="12192000" cy="4199768"/>
          </a:xfrm>
          <a:prstGeom prst="rect">
            <a:avLst/>
          </a:prstGeom>
        </p:spPr>
      </p:pic>
      <p:sp>
        <p:nvSpPr>
          <p:cNvPr id="4" name="Rectangle 3">
            <a:extLst>
              <a:ext uri="{FF2B5EF4-FFF2-40B4-BE49-F238E27FC236}">
                <a16:creationId xmlns:a16="http://schemas.microsoft.com/office/drawing/2014/main" id="{072884AD-ADEE-0D8E-977D-C153146F365D}"/>
              </a:ext>
            </a:extLst>
          </p:cNvPr>
          <p:cNvSpPr/>
          <p:nvPr/>
        </p:nvSpPr>
        <p:spPr>
          <a:xfrm>
            <a:off x="2838450" y="2495550"/>
            <a:ext cx="45719" cy="914400"/>
          </a:xfrm>
          <a:prstGeom prst="rect">
            <a:avLst/>
          </a:prstGeom>
          <a:solidFill>
            <a:schemeClr val="tx1">
              <a:alpha val="4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81767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CE5C1-62ED-661D-3D03-9C5EF459E0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7EB6201-DDC0-F4BC-19BF-BD34863475B0}"/>
              </a:ext>
            </a:extLst>
          </p:cNvPr>
          <p:cNvPicPr>
            <a:picLocks noChangeAspect="1"/>
          </p:cNvPicPr>
          <p:nvPr/>
        </p:nvPicPr>
        <p:blipFill>
          <a:blip r:embed="rId3"/>
          <a:stretch>
            <a:fillRect/>
          </a:stretch>
        </p:blipFill>
        <p:spPr>
          <a:xfrm>
            <a:off x="0" y="1329116"/>
            <a:ext cx="12192000" cy="4199768"/>
          </a:xfrm>
          <a:prstGeom prst="rect">
            <a:avLst/>
          </a:prstGeom>
        </p:spPr>
      </p:pic>
      <p:sp>
        <p:nvSpPr>
          <p:cNvPr id="4" name="Rectangle 3">
            <a:extLst>
              <a:ext uri="{FF2B5EF4-FFF2-40B4-BE49-F238E27FC236}">
                <a16:creationId xmlns:a16="http://schemas.microsoft.com/office/drawing/2014/main" id="{83FC4541-F74B-F9D5-4CEC-DC81504AF7DF}"/>
              </a:ext>
            </a:extLst>
          </p:cNvPr>
          <p:cNvSpPr/>
          <p:nvPr/>
        </p:nvSpPr>
        <p:spPr>
          <a:xfrm>
            <a:off x="2838450" y="2495550"/>
            <a:ext cx="5010150" cy="914400"/>
          </a:xfrm>
          <a:prstGeom prst="rect">
            <a:avLst/>
          </a:prstGeom>
          <a:solidFill>
            <a:srgbClr val="C00000">
              <a:alpha val="6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AD9D099-E9E5-7AAC-12EA-39674483441A}"/>
              </a:ext>
            </a:extLst>
          </p:cNvPr>
          <p:cNvSpPr txBox="1"/>
          <p:nvPr/>
        </p:nvSpPr>
        <p:spPr>
          <a:xfrm>
            <a:off x="3935005" y="376616"/>
            <a:ext cx="8115301" cy="461665"/>
          </a:xfrm>
          <a:prstGeom prst="rect">
            <a:avLst/>
          </a:prstGeom>
          <a:noFill/>
        </p:spPr>
        <p:txBody>
          <a:bodyPr wrap="square">
            <a:spAutoFit/>
          </a:bodyPr>
          <a:lstStyle/>
          <a:p>
            <a:r>
              <a:rPr lang="en-US" sz="2400" b="1" dirty="0">
                <a:latin typeface="Aptos Narrow" panose="020B0004020202020204" pitchFamily="34" charset="0"/>
                <a:cs typeface="Arial" panose="020B0604020202020204" pitchFamily="34" charset="0"/>
              </a:rPr>
              <a:t>6–12 month lead times</a:t>
            </a:r>
            <a:r>
              <a:rPr lang="en-US" sz="2400" dirty="0">
                <a:latin typeface="Aptos Narrow" panose="020B0004020202020204" pitchFamily="34" charset="0"/>
                <a:cs typeface="Arial" panose="020B0604020202020204" pitchFamily="34" charset="0"/>
              </a:rPr>
              <a:t> for H100 GPUs, even amid high demand</a:t>
            </a:r>
            <a:endParaRPr lang="en-IN" sz="2400" dirty="0">
              <a:latin typeface="Aptos Narrow" panose="020B0004020202020204" pitchFamily="34" charset="0"/>
              <a:cs typeface="Arial" panose="020B0604020202020204" pitchFamily="34" charset="0"/>
            </a:endParaRPr>
          </a:p>
        </p:txBody>
      </p:sp>
      <p:sp>
        <p:nvSpPr>
          <p:cNvPr id="6" name="Arrow: Curved Up 5">
            <a:extLst>
              <a:ext uri="{FF2B5EF4-FFF2-40B4-BE49-F238E27FC236}">
                <a16:creationId xmlns:a16="http://schemas.microsoft.com/office/drawing/2014/main" id="{683C0B0E-7854-4E33-02C3-B9116FCC17E7}"/>
              </a:ext>
            </a:extLst>
          </p:cNvPr>
          <p:cNvSpPr/>
          <p:nvPr/>
        </p:nvSpPr>
        <p:spPr>
          <a:xfrm rot="7084848">
            <a:off x="1666876" y="871916"/>
            <a:ext cx="2343150" cy="914400"/>
          </a:xfrm>
          <a:prstGeom prst="curvedUpArrow">
            <a:avLst>
              <a:gd name="adj1" fmla="val 20608"/>
              <a:gd name="adj2" fmla="val 48887"/>
              <a:gd name="adj3" fmla="val 47190"/>
            </a:avLst>
          </a:prstGeom>
          <a:solidFill>
            <a:srgbClr val="C00000">
              <a:alpha val="6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0395495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H100 scarcity audio.wav"/>
          </p:stSnd>
        </p:sndAc>
      </p:transition>
    </mc:Choice>
    <mc:Fallback>
      <p:transition spd="slow">
        <p:fade/>
        <p:sndAc>
          <p:stSnd>
            <p:snd r:embed="rId2" name="H100 scarcity audio.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FB1BFD-9E56-024C-1859-DE88F150BAA7}"/>
              </a:ext>
            </a:extLst>
          </p:cNvPr>
          <p:cNvSpPr txBox="1"/>
          <p:nvPr/>
        </p:nvSpPr>
        <p:spPr>
          <a:xfrm>
            <a:off x="3048000" y="367784"/>
            <a:ext cx="6096000" cy="646331"/>
          </a:xfrm>
          <a:prstGeom prst="rect">
            <a:avLst/>
          </a:prstGeom>
          <a:noFill/>
        </p:spPr>
        <p:txBody>
          <a:bodyPr wrap="square">
            <a:spAutoFit/>
          </a:bodyPr>
          <a:lstStyle/>
          <a:p>
            <a:pPr algn="ctr"/>
            <a:r>
              <a:rPr lang="en-US" sz="3600" b="1" i="0" dirty="0">
                <a:effectLst/>
                <a:latin typeface="Agency FB" panose="020B0503020202020204" pitchFamily="34" charset="0"/>
              </a:rPr>
              <a:t>How Do </a:t>
            </a:r>
            <a:r>
              <a:rPr lang="en-US" sz="3600" b="1" i="0" dirty="0">
                <a:solidFill>
                  <a:srgbClr val="6CB930"/>
                </a:solidFill>
                <a:effectLst/>
                <a:latin typeface="Agency FB" panose="020B0503020202020204" pitchFamily="34" charset="0"/>
              </a:rPr>
              <a:t>Nvidia</a:t>
            </a:r>
            <a:r>
              <a:rPr lang="en-US" sz="3600" b="1" i="0" dirty="0">
                <a:effectLst/>
                <a:latin typeface="Agency FB" panose="020B0503020202020204" pitchFamily="34" charset="0"/>
              </a:rPr>
              <a:t> Allocations Work?</a:t>
            </a:r>
          </a:p>
        </p:txBody>
      </p:sp>
      <p:pic>
        <p:nvPicPr>
          <p:cNvPr id="11" name="Picture 10">
            <a:extLst>
              <a:ext uri="{FF2B5EF4-FFF2-40B4-BE49-F238E27FC236}">
                <a16:creationId xmlns:a16="http://schemas.microsoft.com/office/drawing/2014/main" id="{19253198-C0BC-9E9F-80A7-68F85B5AF3D2}"/>
              </a:ext>
            </a:extLst>
          </p:cNvPr>
          <p:cNvPicPr>
            <a:picLocks noChangeAspect="1"/>
          </p:cNvPicPr>
          <p:nvPr/>
        </p:nvPicPr>
        <p:blipFill>
          <a:blip r:embed="rId3"/>
          <a:stretch>
            <a:fillRect/>
          </a:stretch>
        </p:blipFill>
        <p:spPr>
          <a:xfrm>
            <a:off x="2567368" y="1518912"/>
            <a:ext cx="4610743" cy="4658375"/>
          </a:xfrm>
          <a:prstGeom prst="rect">
            <a:avLst/>
          </a:prstGeom>
        </p:spPr>
      </p:pic>
      <p:pic>
        <p:nvPicPr>
          <p:cNvPr id="14" name="Picture 13">
            <a:extLst>
              <a:ext uri="{FF2B5EF4-FFF2-40B4-BE49-F238E27FC236}">
                <a16:creationId xmlns:a16="http://schemas.microsoft.com/office/drawing/2014/main" id="{6C013010-BB7F-729B-449D-8E62FA48389C}"/>
              </a:ext>
            </a:extLst>
          </p:cNvPr>
          <p:cNvPicPr>
            <a:picLocks noChangeAspect="1"/>
          </p:cNvPicPr>
          <p:nvPr/>
        </p:nvPicPr>
        <p:blipFill>
          <a:blip r:embed="rId4"/>
          <a:stretch>
            <a:fillRect/>
          </a:stretch>
        </p:blipFill>
        <p:spPr>
          <a:xfrm flipH="1">
            <a:off x="7178111" y="1518912"/>
            <a:ext cx="2369093" cy="2348238"/>
          </a:xfrm>
          <a:prstGeom prst="rect">
            <a:avLst/>
          </a:prstGeom>
        </p:spPr>
      </p:pic>
      <p:pic>
        <p:nvPicPr>
          <p:cNvPr id="1028" name="Picture 4">
            <a:extLst>
              <a:ext uri="{FF2B5EF4-FFF2-40B4-BE49-F238E27FC236}">
                <a16:creationId xmlns:a16="http://schemas.microsoft.com/office/drawing/2014/main" id="{1189CF17-694A-B3C2-0B0A-189375874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0195" y="1485292"/>
            <a:ext cx="2369094" cy="6838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24B199C-407D-8E7B-D94A-428B7FC4D977}"/>
              </a:ext>
            </a:extLst>
          </p:cNvPr>
          <p:cNvSpPr txBox="1"/>
          <p:nvPr/>
        </p:nvSpPr>
        <p:spPr>
          <a:xfrm>
            <a:off x="5196590" y="2370771"/>
            <a:ext cx="1981521" cy="1200329"/>
          </a:xfrm>
          <a:prstGeom prst="rect">
            <a:avLst/>
          </a:prstGeom>
          <a:noFill/>
        </p:spPr>
        <p:txBody>
          <a:bodyPr wrap="square" rtlCol="0">
            <a:spAutoFit/>
          </a:bodyPr>
          <a:lstStyle/>
          <a:p>
            <a:r>
              <a:rPr lang="en-US" dirty="0">
                <a:solidFill>
                  <a:schemeClr val="bg1"/>
                </a:solidFill>
                <a:latin typeface="ui-sans-serif"/>
              </a:rPr>
              <a:t>hey we would like 10,000 H100s all to be used by </a:t>
            </a:r>
            <a:r>
              <a:rPr lang="en-US" b="1" dirty="0">
                <a:solidFill>
                  <a:schemeClr val="bg1"/>
                </a:solidFill>
                <a:latin typeface="ui-sans-serif"/>
              </a:rPr>
              <a:t>Inflection</a:t>
            </a:r>
            <a:endParaRPr lang="en-IN" b="1" dirty="0">
              <a:solidFill>
                <a:schemeClr val="bg1"/>
              </a:solidFill>
            </a:endParaRPr>
          </a:p>
        </p:txBody>
      </p:sp>
      <p:sp>
        <p:nvSpPr>
          <p:cNvPr id="17" name="TextBox 16">
            <a:extLst>
              <a:ext uri="{FF2B5EF4-FFF2-40B4-BE49-F238E27FC236}">
                <a16:creationId xmlns:a16="http://schemas.microsoft.com/office/drawing/2014/main" id="{58E3ABDC-2AB1-5B00-A99A-B4F4D5DA5129}"/>
              </a:ext>
            </a:extLst>
          </p:cNvPr>
          <p:cNvSpPr txBox="1"/>
          <p:nvPr/>
        </p:nvSpPr>
        <p:spPr>
          <a:xfrm>
            <a:off x="5143142" y="4738923"/>
            <a:ext cx="1547039" cy="1200329"/>
          </a:xfrm>
          <a:prstGeom prst="rect">
            <a:avLst/>
          </a:prstGeom>
          <a:noFill/>
        </p:spPr>
        <p:txBody>
          <a:bodyPr wrap="square" rtlCol="0">
            <a:spAutoFit/>
          </a:bodyPr>
          <a:lstStyle/>
          <a:p>
            <a:r>
              <a:rPr lang="en-US" dirty="0">
                <a:solidFill>
                  <a:schemeClr val="bg1"/>
                </a:solidFill>
                <a:latin typeface="ui-sans-serif"/>
              </a:rPr>
              <a:t>hey we would like 10,000 H100s for </a:t>
            </a:r>
            <a:r>
              <a:rPr lang="en-US" b="1" dirty="0">
                <a:solidFill>
                  <a:schemeClr val="bg1"/>
                </a:solidFill>
                <a:latin typeface="ui-sans-serif"/>
              </a:rPr>
              <a:t>Azure’s cloud</a:t>
            </a:r>
            <a:endParaRPr lang="en-IN" b="1" dirty="0">
              <a:solidFill>
                <a:schemeClr val="bg1"/>
              </a:solidFill>
            </a:endParaRPr>
          </a:p>
        </p:txBody>
      </p:sp>
      <p:pic>
        <p:nvPicPr>
          <p:cNvPr id="18" name="Picture 17">
            <a:extLst>
              <a:ext uri="{FF2B5EF4-FFF2-40B4-BE49-F238E27FC236}">
                <a16:creationId xmlns:a16="http://schemas.microsoft.com/office/drawing/2014/main" id="{6C013010-BB7F-729B-449D-8E62FA48389C}"/>
              </a:ext>
            </a:extLst>
          </p:cNvPr>
          <p:cNvPicPr>
            <a:picLocks noChangeAspect="1"/>
          </p:cNvPicPr>
          <p:nvPr/>
        </p:nvPicPr>
        <p:blipFill>
          <a:blip r:embed="rId4"/>
          <a:stretch>
            <a:fillRect/>
          </a:stretch>
        </p:blipFill>
        <p:spPr>
          <a:xfrm flipH="1">
            <a:off x="7178110" y="3842431"/>
            <a:ext cx="2369093" cy="2348238"/>
          </a:xfrm>
          <a:prstGeom prst="rect">
            <a:avLst/>
          </a:prstGeom>
        </p:spPr>
      </p:pic>
      <p:pic>
        <p:nvPicPr>
          <p:cNvPr id="20" name="Picture 4">
            <a:extLst>
              <a:ext uri="{FF2B5EF4-FFF2-40B4-BE49-F238E27FC236}">
                <a16:creationId xmlns:a16="http://schemas.microsoft.com/office/drawing/2014/main" id="{01645FA4-6F9D-DF4A-C41B-787E1253A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0195" y="3688056"/>
            <a:ext cx="2369094" cy="6838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0562C0C-454B-79FF-0F30-FFF7B7ED31F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4599" r="16970" b="25584"/>
          <a:stretch>
            <a:fillRect/>
          </a:stretch>
        </p:blipFill>
        <p:spPr>
          <a:xfrm>
            <a:off x="2108898" y="1655866"/>
            <a:ext cx="2096932" cy="1283493"/>
          </a:xfrm>
          <a:prstGeom prst="rect">
            <a:avLst/>
          </a:prstGeom>
        </p:spPr>
      </p:pic>
      <p:pic>
        <p:nvPicPr>
          <p:cNvPr id="23" name="Picture 22">
            <a:extLst>
              <a:ext uri="{FF2B5EF4-FFF2-40B4-BE49-F238E27FC236}">
                <a16:creationId xmlns:a16="http://schemas.microsoft.com/office/drawing/2014/main" id="{A7C2A695-E15A-F112-B1F4-EB80B1201D7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4599" r="16970" b="25584"/>
          <a:stretch>
            <a:fillRect/>
          </a:stretch>
        </p:blipFill>
        <p:spPr>
          <a:xfrm>
            <a:off x="2929245" y="3685924"/>
            <a:ext cx="2096932" cy="1283493"/>
          </a:xfrm>
          <a:prstGeom prst="rect">
            <a:avLst/>
          </a:prstGeom>
        </p:spPr>
      </p:pic>
      <p:sp>
        <p:nvSpPr>
          <p:cNvPr id="25" name="TextBox 24">
            <a:extLst>
              <a:ext uri="{FF2B5EF4-FFF2-40B4-BE49-F238E27FC236}">
                <a16:creationId xmlns:a16="http://schemas.microsoft.com/office/drawing/2014/main" id="{8A8C1341-2C7B-8631-90D4-7AED6801D083}"/>
              </a:ext>
            </a:extLst>
          </p:cNvPr>
          <p:cNvSpPr txBox="1"/>
          <p:nvPr/>
        </p:nvSpPr>
        <p:spPr>
          <a:xfrm>
            <a:off x="9989358" y="2875839"/>
            <a:ext cx="1799496" cy="2308324"/>
          </a:xfrm>
          <a:prstGeom prst="rect">
            <a:avLst/>
          </a:prstGeom>
          <a:noFill/>
        </p:spPr>
        <p:txBody>
          <a:bodyPr wrap="square">
            <a:spAutoFit/>
          </a:bodyPr>
          <a:lstStyle/>
          <a:p>
            <a:pPr algn="just"/>
            <a:r>
              <a:rPr lang="en-US" b="0" i="0" dirty="0">
                <a:effectLst/>
                <a:latin typeface="ui-sans-serif"/>
              </a:rPr>
              <a:t>Clouds might be able to get an extra allocation for a specific end customer if Nvidia is excited about the end customer.</a:t>
            </a:r>
            <a:endParaRPr lang="en-IN" dirty="0"/>
          </a:p>
        </p:txBody>
      </p:sp>
    </p:spTree>
    <p:extLst>
      <p:ext uri="{BB962C8B-B14F-4D97-AF65-F5344CB8AC3E}">
        <p14:creationId xmlns:p14="http://schemas.microsoft.com/office/powerpoint/2010/main" val="1124686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Nvidia Allocation.wav"/>
          </p:stSnd>
        </p:sndAc>
      </p:transition>
    </mc:Choice>
    <mc:Fallback>
      <p:transition spd="slow">
        <p:fade/>
        <p:sndAc>
          <p:stSnd>
            <p:snd r:embed="rId2" name="Nvidia Allocation.wav"/>
          </p:stSnd>
        </p:sndAc>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97C70F-EA17-431B-43C9-68F878D51E41}"/>
              </a:ext>
            </a:extLst>
          </p:cNvPr>
          <p:cNvSpPr txBox="1"/>
          <p:nvPr/>
        </p:nvSpPr>
        <p:spPr>
          <a:xfrm>
            <a:off x="1321212" y="2459504"/>
            <a:ext cx="9549576" cy="1938992"/>
          </a:xfrm>
          <a:prstGeom prst="rect">
            <a:avLst/>
          </a:prstGeom>
          <a:noFill/>
        </p:spPr>
        <p:txBody>
          <a:bodyPr wrap="square">
            <a:spAutoFit/>
          </a:bodyPr>
          <a:lstStyle>
            <a:defPPr>
              <a:defRPr lang="en-US"/>
            </a:defPPr>
            <a:lvl1pPr algn="ctr">
              <a:defRPr sz="6000" b="1">
                <a:solidFill>
                  <a:srgbClr val="6CB930"/>
                </a:solidFill>
                <a:latin typeface="Agency FB" panose="020B0503020202020204" pitchFamily="34" charset="0"/>
              </a:defRPr>
            </a:lvl1pPr>
          </a:lstStyle>
          <a:p>
            <a:r>
              <a:rPr lang="en-US" dirty="0">
                <a:solidFill>
                  <a:schemeClr val="tx1"/>
                </a:solidFill>
              </a:rPr>
              <a:t>How Artificial </a:t>
            </a:r>
            <a:r>
              <a:rPr lang="en-US" dirty="0"/>
              <a:t>Scarcity</a:t>
            </a:r>
            <a:r>
              <a:rPr lang="en-US" dirty="0">
                <a:solidFill>
                  <a:schemeClr val="tx1"/>
                </a:solidFill>
              </a:rPr>
              <a:t> Translates into Pricing Power</a:t>
            </a:r>
            <a:endParaRPr lang="en-IN" dirty="0">
              <a:solidFill>
                <a:schemeClr val="tx1"/>
              </a:solidFill>
            </a:endParaRPr>
          </a:p>
        </p:txBody>
      </p:sp>
    </p:spTree>
    <p:extLst>
      <p:ext uri="{BB962C8B-B14F-4D97-AF65-F5344CB8AC3E}">
        <p14:creationId xmlns:p14="http://schemas.microsoft.com/office/powerpoint/2010/main" val="688151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9E9D6A-8CD8-56A3-5C73-032A00D7E3C8}"/>
              </a:ext>
            </a:extLst>
          </p:cNvPr>
          <p:cNvSpPr txBox="1"/>
          <p:nvPr/>
        </p:nvSpPr>
        <p:spPr>
          <a:xfrm>
            <a:off x="1329723" y="2105561"/>
            <a:ext cx="10299467" cy="2646878"/>
          </a:xfrm>
          <a:prstGeom prst="rect">
            <a:avLst/>
          </a:prstGeom>
          <a:noFill/>
        </p:spPr>
        <p:txBody>
          <a:bodyPr wrap="square" rtlCol="0">
            <a:spAutoFit/>
          </a:bodyPr>
          <a:lstStyle/>
          <a:p>
            <a:pPr algn="ctr"/>
            <a:r>
              <a:rPr lang="en-IN" sz="16600" dirty="0">
                <a:latin typeface="Castellar" panose="020A0402060406010301" pitchFamily="18" charset="0"/>
              </a:rPr>
              <a:t>NV</a:t>
            </a:r>
            <a:r>
              <a:rPr lang="en-IN" sz="16600" dirty="0">
                <a:solidFill>
                  <a:srgbClr val="6CB930"/>
                </a:solidFill>
                <a:latin typeface="Castellar" panose="020A0402060406010301" pitchFamily="18" charset="0"/>
              </a:rPr>
              <a:t>I</a:t>
            </a:r>
            <a:r>
              <a:rPr lang="en-IN" sz="16600" dirty="0">
                <a:latin typeface="Castellar" panose="020A0402060406010301" pitchFamily="18" charset="0"/>
              </a:rPr>
              <a:t>DIA</a:t>
            </a:r>
            <a:endParaRPr lang="en-IN" sz="23900" dirty="0">
              <a:latin typeface="Castellar" panose="020A0402060406010301" pitchFamily="18" charset="0"/>
            </a:endParaRPr>
          </a:p>
        </p:txBody>
      </p:sp>
    </p:spTree>
    <p:extLst>
      <p:ext uri="{BB962C8B-B14F-4D97-AF65-F5344CB8AC3E}">
        <p14:creationId xmlns:p14="http://schemas.microsoft.com/office/powerpoint/2010/main" val="616887819"/>
      </p:ext>
    </p:extLst>
  </p:cSld>
  <p:clrMapOvr>
    <a:masterClrMapping/>
  </p:clrMapOvr>
  <mc:AlternateContent xmlns:mc="http://schemas.openxmlformats.org/markup-compatibility/2006" xmlns:p14="http://schemas.microsoft.com/office/powerpoint/2010/main">
    <mc:Choice Requires="p14">
      <p:transition p14:dur="100" advClick="0" advTm="100">
        <p:cut/>
      </p:transition>
    </mc:Choice>
    <mc:Fallback xmlns="">
      <p:transition advClick="0" advTm="100">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B70E88-9D35-DE54-3443-0C59AA2BA242}"/>
              </a:ext>
            </a:extLst>
          </p:cNvPr>
          <p:cNvSpPr txBox="1"/>
          <p:nvPr/>
        </p:nvSpPr>
        <p:spPr>
          <a:xfrm>
            <a:off x="570238" y="541230"/>
            <a:ext cx="5208673" cy="707886"/>
          </a:xfrm>
          <a:prstGeom prst="rect">
            <a:avLst/>
          </a:prstGeom>
          <a:noFill/>
        </p:spPr>
        <p:txBody>
          <a:bodyPr wrap="square">
            <a:spAutoFit/>
          </a:bodyPr>
          <a:lstStyle/>
          <a:p>
            <a:pPr algn="ctr"/>
            <a:r>
              <a:rPr lang="en-IN" sz="4000" b="1" dirty="0">
                <a:solidFill>
                  <a:srgbClr val="6CB930"/>
                </a:solidFill>
                <a:latin typeface="Agency FB" panose="020B0503020202020204" pitchFamily="34" charset="0"/>
              </a:rPr>
              <a:t>H100</a:t>
            </a:r>
            <a:r>
              <a:rPr lang="en-IN" sz="4000" b="1" dirty="0">
                <a:latin typeface="Agency FB" panose="020B0503020202020204" pitchFamily="34" charset="0"/>
              </a:rPr>
              <a:t> Resale Prices vs MSRP</a:t>
            </a:r>
          </a:p>
        </p:txBody>
      </p:sp>
      <p:sp>
        <p:nvSpPr>
          <p:cNvPr id="7" name="TextBox 6">
            <a:extLst>
              <a:ext uri="{FF2B5EF4-FFF2-40B4-BE49-F238E27FC236}">
                <a16:creationId xmlns:a16="http://schemas.microsoft.com/office/drawing/2014/main" id="{1D17AF49-445B-1C99-261F-473E270E37DF}"/>
              </a:ext>
            </a:extLst>
          </p:cNvPr>
          <p:cNvSpPr txBox="1"/>
          <p:nvPr/>
        </p:nvSpPr>
        <p:spPr>
          <a:xfrm>
            <a:off x="6068518" y="541230"/>
            <a:ext cx="6123482" cy="1323439"/>
          </a:xfrm>
          <a:prstGeom prst="rect">
            <a:avLst/>
          </a:prstGeom>
          <a:noFill/>
        </p:spPr>
        <p:txBody>
          <a:bodyPr wrap="square">
            <a:spAutoFit/>
          </a:bodyPr>
          <a:lstStyle>
            <a:defPPr>
              <a:defRPr lang="en-US"/>
            </a:defPPr>
            <a:lvl1pPr algn="ctr">
              <a:defRPr sz="4000" b="1">
                <a:solidFill>
                  <a:srgbClr val="6CB930"/>
                </a:solidFill>
              </a:defRPr>
            </a:lvl1pPr>
          </a:lstStyle>
          <a:p>
            <a:r>
              <a:rPr lang="en-US" dirty="0">
                <a:solidFill>
                  <a:schemeClr val="tx1"/>
                </a:solidFill>
                <a:latin typeface="Agency FB" panose="020B0503020202020204" pitchFamily="34" charset="0"/>
              </a:rPr>
              <a:t>Cloud Rental Pricing Trends </a:t>
            </a:r>
          </a:p>
          <a:p>
            <a:r>
              <a:rPr lang="en-US" dirty="0">
                <a:solidFill>
                  <a:schemeClr val="tx1"/>
                </a:solidFill>
                <a:latin typeface="Agency FB" panose="020B0503020202020204" pitchFamily="34" charset="0"/>
              </a:rPr>
              <a:t>(</a:t>
            </a:r>
            <a:r>
              <a:rPr lang="en-US" dirty="0">
                <a:latin typeface="Agency FB" panose="020B0503020202020204" pitchFamily="34" charset="0"/>
              </a:rPr>
              <a:t>H100</a:t>
            </a:r>
            <a:r>
              <a:rPr lang="en-US" dirty="0">
                <a:solidFill>
                  <a:schemeClr val="tx1"/>
                </a:solidFill>
                <a:latin typeface="Agency FB" panose="020B0503020202020204" pitchFamily="34" charset="0"/>
              </a:rPr>
              <a:t> Hourly Rates)</a:t>
            </a:r>
          </a:p>
        </p:txBody>
      </p:sp>
      <p:pic>
        <p:nvPicPr>
          <p:cNvPr id="4" name="Picture 3">
            <a:extLst>
              <a:ext uri="{FF2B5EF4-FFF2-40B4-BE49-F238E27FC236}">
                <a16:creationId xmlns:a16="http://schemas.microsoft.com/office/drawing/2014/main" id="{F6AF1993-E291-5412-B038-310A8686D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238" y="1668216"/>
            <a:ext cx="5076014" cy="4359768"/>
          </a:xfrm>
          <a:prstGeom prst="rect">
            <a:avLst/>
          </a:prstGeom>
        </p:spPr>
      </p:pic>
      <p:pic>
        <p:nvPicPr>
          <p:cNvPr id="5" name="Picture 4">
            <a:extLst>
              <a:ext uri="{FF2B5EF4-FFF2-40B4-BE49-F238E27FC236}">
                <a16:creationId xmlns:a16="http://schemas.microsoft.com/office/drawing/2014/main" id="{D8090A6D-9148-7D05-D040-2FDE263CC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84" y="1577087"/>
            <a:ext cx="5787888" cy="4971194"/>
          </a:xfrm>
          <a:prstGeom prst="rect">
            <a:avLst/>
          </a:prstGeom>
        </p:spPr>
      </p:pic>
      <p:pic>
        <p:nvPicPr>
          <p:cNvPr id="8" name="Picture 7">
            <a:extLst>
              <a:ext uri="{FF2B5EF4-FFF2-40B4-BE49-F238E27FC236}">
                <a16:creationId xmlns:a16="http://schemas.microsoft.com/office/drawing/2014/main" id="{DB7DC6D8-F212-5DC5-5B0E-2DCBE9322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126" y="2068129"/>
            <a:ext cx="5762760" cy="4480152"/>
          </a:xfrm>
          <a:prstGeom prst="rect">
            <a:avLst/>
          </a:prstGeom>
        </p:spPr>
      </p:pic>
    </p:spTree>
    <p:extLst>
      <p:ext uri="{BB962C8B-B14F-4D97-AF65-F5344CB8AC3E}">
        <p14:creationId xmlns:p14="http://schemas.microsoft.com/office/powerpoint/2010/main" val="1873274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resale and cloud rental audio.wav"/>
          </p:stSnd>
        </p:sndAc>
      </p:transition>
    </mc:Choice>
    <mc:Fallback>
      <p:transition spd="slow">
        <p:fade/>
        <p:sndAc>
          <p:stSnd>
            <p:snd r:embed="rId3" name="resale and cloud rental audio.wav"/>
          </p:stSnd>
        </p:sndAc>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ADDB78-6743-025F-C207-730F2DA17026}"/>
              </a:ext>
            </a:extLst>
          </p:cNvPr>
          <p:cNvPicPr>
            <a:picLocks noChangeAspect="1"/>
          </p:cNvPicPr>
          <p:nvPr/>
        </p:nvPicPr>
        <p:blipFill>
          <a:blip r:embed="rId3"/>
          <a:stretch>
            <a:fillRect/>
          </a:stretch>
        </p:blipFill>
        <p:spPr>
          <a:xfrm>
            <a:off x="716317" y="427703"/>
            <a:ext cx="10759366" cy="6002594"/>
          </a:xfrm>
          <a:prstGeom prst="rect">
            <a:avLst/>
          </a:prstGeom>
        </p:spPr>
      </p:pic>
      <p:sp>
        <p:nvSpPr>
          <p:cNvPr id="9" name="TextBox 8">
            <a:extLst>
              <a:ext uri="{FF2B5EF4-FFF2-40B4-BE49-F238E27FC236}">
                <a16:creationId xmlns:a16="http://schemas.microsoft.com/office/drawing/2014/main" id="{26002A14-9454-9DE3-B1D7-3CA4BEA8862A}"/>
              </a:ext>
            </a:extLst>
          </p:cNvPr>
          <p:cNvSpPr txBox="1"/>
          <p:nvPr/>
        </p:nvSpPr>
        <p:spPr>
          <a:xfrm>
            <a:off x="1740108" y="1587489"/>
            <a:ext cx="9317636" cy="311560"/>
          </a:xfrm>
          <a:prstGeom prst="rect">
            <a:avLst/>
          </a:prstGeom>
          <a:noFill/>
        </p:spPr>
        <p:txBody>
          <a:bodyPr wrap="square">
            <a:spAutoFit/>
          </a:bodyPr>
          <a:lstStyle/>
          <a:p>
            <a:pPr algn="ctr">
              <a:lnSpc>
                <a:spcPts val="1425"/>
              </a:lnSpc>
            </a:pPr>
            <a:r>
              <a:rPr lang="en-IN" sz="3200" b="1" dirty="0">
                <a:solidFill>
                  <a:schemeClr val="bg1"/>
                </a:solidFill>
                <a:effectLst/>
                <a:latin typeface="Agency FB" panose="020B0503020202020204" pitchFamily="34" charset="0"/>
              </a:rPr>
              <a:t>Scarcity + CUDA + DGX Bundles</a:t>
            </a:r>
          </a:p>
        </p:txBody>
      </p:sp>
      <p:sp>
        <p:nvSpPr>
          <p:cNvPr id="11" name="TextBox 10">
            <a:extLst>
              <a:ext uri="{FF2B5EF4-FFF2-40B4-BE49-F238E27FC236}">
                <a16:creationId xmlns:a16="http://schemas.microsoft.com/office/drawing/2014/main" id="{684C1EBB-D5AA-B505-5EAF-02F01839C9C9}"/>
              </a:ext>
            </a:extLst>
          </p:cNvPr>
          <p:cNvSpPr txBox="1"/>
          <p:nvPr/>
        </p:nvSpPr>
        <p:spPr>
          <a:xfrm>
            <a:off x="1730115" y="3109682"/>
            <a:ext cx="6093500" cy="311560"/>
          </a:xfrm>
          <a:prstGeom prst="rect">
            <a:avLst/>
          </a:prstGeom>
          <a:noFill/>
        </p:spPr>
        <p:txBody>
          <a:bodyPr wrap="square">
            <a:spAutoFit/>
          </a:bodyPr>
          <a:lstStyle/>
          <a:p>
            <a:pPr algn="ctr">
              <a:lnSpc>
                <a:spcPts val="1425"/>
              </a:lnSpc>
            </a:pPr>
            <a:r>
              <a:rPr lang="en-US" sz="3200" b="1" dirty="0">
                <a:solidFill>
                  <a:schemeClr val="bg1"/>
                </a:solidFill>
                <a:effectLst/>
                <a:latin typeface="Agency FB" panose="020B0503020202020204" pitchFamily="34" charset="0"/>
              </a:rPr>
              <a:t>Lower pricing power in AI chips</a:t>
            </a:r>
          </a:p>
        </p:txBody>
      </p:sp>
      <p:sp>
        <p:nvSpPr>
          <p:cNvPr id="13" name="TextBox 12">
            <a:extLst>
              <a:ext uri="{FF2B5EF4-FFF2-40B4-BE49-F238E27FC236}">
                <a16:creationId xmlns:a16="http://schemas.microsoft.com/office/drawing/2014/main" id="{52D48B62-5AB8-46F2-AC57-F307D3BF4618}"/>
              </a:ext>
            </a:extLst>
          </p:cNvPr>
          <p:cNvSpPr txBox="1"/>
          <p:nvPr/>
        </p:nvSpPr>
        <p:spPr>
          <a:xfrm>
            <a:off x="1924394" y="4631874"/>
            <a:ext cx="4946442" cy="311560"/>
          </a:xfrm>
          <a:prstGeom prst="rect">
            <a:avLst/>
          </a:prstGeom>
          <a:noFill/>
        </p:spPr>
        <p:txBody>
          <a:bodyPr wrap="square">
            <a:spAutoFit/>
          </a:bodyPr>
          <a:lstStyle/>
          <a:p>
            <a:pPr algn="ctr">
              <a:lnSpc>
                <a:spcPts val="1425"/>
              </a:lnSpc>
            </a:pPr>
            <a:r>
              <a:rPr lang="en-US" sz="3200" b="1" dirty="0">
                <a:solidFill>
                  <a:schemeClr val="bg1"/>
                </a:solidFill>
                <a:effectLst/>
                <a:latin typeface="Agency FB" panose="020B0503020202020204" pitchFamily="34" charset="0"/>
              </a:rPr>
              <a:t>Commoditized CPU + lag in AI</a:t>
            </a:r>
          </a:p>
        </p:txBody>
      </p:sp>
      <p:sp>
        <p:nvSpPr>
          <p:cNvPr id="15" name="TextBox 14">
            <a:extLst>
              <a:ext uri="{FF2B5EF4-FFF2-40B4-BE49-F238E27FC236}">
                <a16:creationId xmlns:a16="http://schemas.microsoft.com/office/drawing/2014/main" id="{4E850C75-C4A8-8E7F-D76A-BC2CFCCA7D0F}"/>
              </a:ext>
            </a:extLst>
          </p:cNvPr>
          <p:cNvSpPr txBox="1"/>
          <p:nvPr/>
        </p:nvSpPr>
        <p:spPr>
          <a:xfrm>
            <a:off x="5927016" y="6430297"/>
            <a:ext cx="943820" cy="369332"/>
          </a:xfrm>
          <a:prstGeom prst="rect">
            <a:avLst/>
          </a:prstGeom>
          <a:noFill/>
        </p:spPr>
        <p:txBody>
          <a:bodyPr wrap="square">
            <a:spAutoFit/>
          </a:bodyPr>
          <a:lstStyle/>
          <a:p>
            <a:r>
              <a:rPr lang="en-IN" dirty="0"/>
              <a:t>FY2024</a:t>
            </a:r>
          </a:p>
        </p:txBody>
      </p:sp>
    </p:spTree>
    <p:extLst>
      <p:ext uri="{BB962C8B-B14F-4D97-AF65-F5344CB8AC3E}">
        <p14:creationId xmlns:p14="http://schemas.microsoft.com/office/powerpoint/2010/main" val="3203923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gross margin audio.wav"/>
          </p:stSnd>
        </p:sndAc>
      </p:transition>
    </mc:Choice>
    <mc:Fallback>
      <p:transition spd="slow">
        <p:fade/>
        <p:sndAc>
          <p:stSnd>
            <p:snd r:embed="rId2" name="gross margin audio.wav"/>
          </p:stSnd>
        </p:sndAc>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6D650C-A0CC-CB3F-1FAA-841B03FA2367}"/>
              </a:ext>
            </a:extLst>
          </p:cNvPr>
          <p:cNvSpPr txBox="1"/>
          <p:nvPr/>
        </p:nvSpPr>
        <p:spPr>
          <a:xfrm>
            <a:off x="1026039" y="2514600"/>
            <a:ext cx="10139922" cy="3108543"/>
          </a:xfrm>
          <a:prstGeom prst="rect">
            <a:avLst/>
          </a:prstGeom>
          <a:noFill/>
        </p:spPr>
        <p:txBody>
          <a:bodyPr wrap="square">
            <a:spAutoFit/>
          </a:bodyPr>
          <a:lstStyle/>
          <a:p>
            <a:pPr algn="just"/>
            <a:r>
              <a:rPr lang="en-US" sz="2800" b="0" i="0" u="none" strike="noStrike" dirty="0">
                <a:effectLst/>
                <a:latin typeface="Cascadia Mono Light" panose="020B0609020000020004" pitchFamily="49" charset="0"/>
                <a:ea typeface="Cascadia Mono Light" panose="020B0609020000020004" pitchFamily="49" charset="0"/>
                <a:cs typeface="Cascadia Mono Light" panose="020B0609020000020004" pitchFamily="49" charset="0"/>
              </a:rPr>
              <a:t>“While demand for AI chips is real, NVIDIA’s margins and growth are disproportionately high due to an engineered scarcity play. With limited supply, selective partnerships, and control over foundational software like CUDA, NVIDIA isn't just selling chips — it's creating digital luxury.”</a:t>
            </a:r>
            <a:endParaRPr lang="en-IN" sz="2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2" name="TextBox 1">
            <a:extLst>
              <a:ext uri="{FF2B5EF4-FFF2-40B4-BE49-F238E27FC236}">
                <a16:creationId xmlns:a16="http://schemas.microsoft.com/office/drawing/2014/main" id="{23423CF2-E224-DAEB-8F27-F4945C176BF7}"/>
              </a:ext>
            </a:extLst>
          </p:cNvPr>
          <p:cNvSpPr txBox="1"/>
          <p:nvPr/>
        </p:nvSpPr>
        <p:spPr>
          <a:xfrm>
            <a:off x="3077385" y="563053"/>
            <a:ext cx="6037230" cy="1446550"/>
          </a:xfrm>
          <a:prstGeom prst="rect">
            <a:avLst/>
          </a:prstGeom>
          <a:noFill/>
        </p:spPr>
        <p:txBody>
          <a:bodyPr wrap="none" rtlCol="0">
            <a:spAutoFit/>
          </a:bodyPr>
          <a:lstStyle/>
          <a:p>
            <a:pPr algn="ctr"/>
            <a:r>
              <a:rPr lang="en-IN" sz="8800" dirty="0">
                <a:latin typeface="Aparajita" panose="02020603050405020304" pitchFamily="18" charset="0"/>
                <a:cs typeface="Aparajita" panose="02020603050405020304" pitchFamily="18" charset="0"/>
              </a:rPr>
              <a:t>CONCLUSION</a:t>
            </a:r>
          </a:p>
        </p:txBody>
      </p:sp>
    </p:spTree>
    <p:extLst>
      <p:ext uri="{BB962C8B-B14F-4D97-AF65-F5344CB8AC3E}">
        <p14:creationId xmlns:p14="http://schemas.microsoft.com/office/powerpoint/2010/main" val="1214552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conclusion audio.wav"/>
          </p:stSnd>
        </p:sndAc>
      </p:transition>
    </mc:Choice>
    <mc:Fallback>
      <p:transition spd="slow">
        <p:fade/>
        <p:sndAc>
          <p:stSnd>
            <p:snd r:embed="rId2" name="conclusion audio.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9B2BD-AC0A-9A61-7A30-F811148C70B6}"/>
              </a:ext>
            </a:extLst>
          </p:cNvPr>
          <p:cNvSpPr txBox="1"/>
          <p:nvPr/>
        </p:nvSpPr>
        <p:spPr>
          <a:xfrm>
            <a:off x="1683685" y="1543868"/>
            <a:ext cx="10299467" cy="3770263"/>
          </a:xfrm>
          <a:prstGeom prst="rect">
            <a:avLst/>
          </a:prstGeom>
          <a:noFill/>
        </p:spPr>
        <p:txBody>
          <a:bodyPr wrap="square" rtlCol="0">
            <a:spAutoFit/>
          </a:bodyPr>
          <a:lstStyle/>
          <a:p>
            <a:pPr algn="ctr"/>
            <a:r>
              <a:rPr lang="en-IN" sz="23900" dirty="0">
                <a:latin typeface="Bauhaus 93" panose="04030905020B02020C02" pitchFamily="82" charset="0"/>
              </a:rPr>
              <a:t>NV</a:t>
            </a:r>
            <a:r>
              <a:rPr lang="en-IN" sz="23900" dirty="0">
                <a:solidFill>
                  <a:srgbClr val="6CB930"/>
                </a:solidFill>
                <a:latin typeface="Bauhaus 93" panose="04030905020B02020C02" pitchFamily="82" charset="0"/>
              </a:rPr>
              <a:t>I</a:t>
            </a:r>
            <a:r>
              <a:rPr lang="en-IN" sz="23900" dirty="0">
                <a:latin typeface="Bauhaus 93" panose="04030905020B02020C02" pitchFamily="82" charset="0"/>
              </a:rPr>
              <a:t>DIA</a:t>
            </a:r>
          </a:p>
        </p:txBody>
      </p:sp>
    </p:spTree>
    <p:extLst>
      <p:ext uri="{BB962C8B-B14F-4D97-AF65-F5344CB8AC3E}">
        <p14:creationId xmlns:p14="http://schemas.microsoft.com/office/powerpoint/2010/main" val="3116732861"/>
      </p:ext>
    </p:extLst>
  </p:cSld>
  <p:clrMapOvr>
    <a:masterClrMapping/>
  </p:clrMapOvr>
  <mc:AlternateContent xmlns:mc="http://schemas.openxmlformats.org/markup-compatibility/2006" xmlns:p14="http://schemas.microsoft.com/office/powerpoint/2010/main">
    <mc:Choice Requires="p14">
      <p:transition p14:dur="100" advClick="0" advTm="100">
        <p:cut/>
      </p:transition>
    </mc:Choice>
    <mc:Fallback xmlns="">
      <p:transition advClick="0" advTm="100">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D13C7-A7DE-A093-700F-A2D1AF748C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8DCECD-67A2-C189-CF01-0AD6114E50E6}"/>
              </a:ext>
            </a:extLst>
          </p:cNvPr>
          <p:cNvSpPr txBox="1"/>
          <p:nvPr/>
        </p:nvSpPr>
        <p:spPr>
          <a:xfrm>
            <a:off x="1270730" y="1543868"/>
            <a:ext cx="10299467" cy="3770263"/>
          </a:xfrm>
          <a:prstGeom prst="rect">
            <a:avLst/>
          </a:prstGeom>
          <a:noFill/>
        </p:spPr>
        <p:txBody>
          <a:bodyPr wrap="square" rtlCol="0">
            <a:spAutoFit/>
          </a:bodyPr>
          <a:lstStyle/>
          <a:p>
            <a:pPr algn="ctr"/>
            <a:r>
              <a:rPr lang="en-IN" sz="23900" dirty="0">
                <a:latin typeface="Agency FB" panose="020B0503020202020204" pitchFamily="34" charset="0"/>
              </a:rPr>
              <a:t>NV</a:t>
            </a:r>
            <a:r>
              <a:rPr lang="en-IN" sz="23900" dirty="0">
                <a:solidFill>
                  <a:srgbClr val="6CB930"/>
                </a:solidFill>
                <a:latin typeface="Agency FB" panose="020B0503020202020204" pitchFamily="34" charset="0"/>
              </a:rPr>
              <a:t>I</a:t>
            </a:r>
            <a:r>
              <a:rPr lang="en-IN" sz="23900" dirty="0">
                <a:latin typeface="Agency FB" panose="020B0503020202020204" pitchFamily="34" charset="0"/>
              </a:rPr>
              <a:t>DIA</a:t>
            </a:r>
          </a:p>
        </p:txBody>
      </p:sp>
    </p:spTree>
    <p:extLst>
      <p:ext uri="{BB962C8B-B14F-4D97-AF65-F5344CB8AC3E}">
        <p14:creationId xmlns:p14="http://schemas.microsoft.com/office/powerpoint/2010/main" val="322221803"/>
      </p:ext>
    </p:extLst>
  </p:cSld>
  <p:clrMapOvr>
    <a:masterClrMapping/>
  </p:clrMapOvr>
  <mc:AlternateContent xmlns:mc="http://schemas.openxmlformats.org/markup-compatibility/2006" xmlns:p14="http://schemas.microsoft.com/office/powerpoint/2010/main">
    <mc:Choice Requires="p14">
      <p:transition p14:dur="100" advClick="0" advTm="100">
        <p:cut/>
      </p:transition>
    </mc:Choice>
    <mc:Fallback xmlns="">
      <p:transition advClick="0" advTm="100">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FFA40-1E58-D892-41F2-4EEE8AB320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C4B430D-91A3-EB12-186E-E4A4072E57B1}"/>
              </a:ext>
            </a:extLst>
          </p:cNvPr>
          <p:cNvSpPr txBox="1"/>
          <p:nvPr/>
        </p:nvSpPr>
        <p:spPr>
          <a:xfrm>
            <a:off x="1359221" y="1543868"/>
            <a:ext cx="10299467" cy="3770263"/>
          </a:xfrm>
          <a:prstGeom prst="rect">
            <a:avLst/>
          </a:prstGeom>
          <a:noFill/>
        </p:spPr>
        <p:txBody>
          <a:bodyPr wrap="square" rtlCol="0">
            <a:spAutoFit/>
          </a:bodyPr>
          <a:lstStyle/>
          <a:p>
            <a:pPr algn="ctr"/>
            <a:r>
              <a:rPr lang="en-IN" sz="23900" dirty="0"/>
              <a:t>NV</a:t>
            </a:r>
            <a:r>
              <a:rPr lang="en-IN" sz="23900" dirty="0">
                <a:solidFill>
                  <a:srgbClr val="6CB930"/>
                </a:solidFill>
              </a:rPr>
              <a:t>I</a:t>
            </a:r>
            <a:r>
              <a:rPr lang="en-IN" sz="23900" dirty="0"/>
              <a:t>DIA</a:t>
            </a:r>
          </a:p>
        </p:txBody>
      </p:sp>
    </p:spTree>
    <p:extLst>
      <p:ext uri="{BB962C8B-B14F-4D97-AF65-F5344CB8AC3E}">
        <p14:creationId xmlns:p14="http://schemas.microsoft.com/office/powerpoint/2010/main" val="1366565692"/>
      </p:ext>
    </p:extLst>
  </p:cSld>
  <p:clrMapOvr>
    <a:masterClrMapping/>
  </p:clrMapOvr>
  <mc:AlternateContent xmlns:mc="http://schemas.openxmlformats.org/markup-compatibility/2006" xmlns:p14="http://schemas.microsoft.com/office/powerpoint/2010/main">
    <mc:Choice Requires="p14">
      <p:transition p14:dur="100" advClick="0" advTm="100">
        <p:cut/>
      </p:transition>
    </mc:Choice>
    <mc:Fallback xmlns="">
      <p:transition advClick="0" advTm="100">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65771-1A3F-D169-D01B-B166475215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F56649-4E42-E9C0-B0D0-5A15A69E802C}"/>
              </a:ext>
            </a:extLst>
          </p:cNvPr>
          <p:cNvSpPr txBox="1"/>
          <p:nvPr/>
        </p:nvSpPr>
        <p:spPr>
          <a:xfrm>
            <a:off x="1683685" y="1543868"/>
            <a:ext cx="10299467" cy="3770263"/>
          </a:xfrm>
          <a:prstGeom prst="rect">
            <a:avLst/>
          </a:prstGeom>
          <a:noFill/>
        </p:spPr>
        <p:txBody>
          <a:bodyPr wrap="square" rtlCol="0">
            <a:spAutoFit/>
          </a:bodyPr>
          <a:lstStyle/>
          <a:p>
            <a:pPr algn="ctr"/>
            <a:r>
              <a:rPr lang="en-IN" sz="23900" dirty="0">
                <a:latin typeface="Bauhaus 93" panose="04030905020B02020C02" pitchFamily="82" charset="0"/>
              </a:rPr>
              <a:t>NV</a:t>
            </a:r>
            <a:r>
              <a:rPr lang="en-IN" sz="23900" dirty="0">
                <a:solidFill>
                  <a:srgbClr val="6CB930"/>
                </a:solidFill>
                <a:latin typeface="Bauhaus 93" panose="04030905020B02020C02" pitchFamily="82" charset="0"/>
              </a:rPr>
              <a:t>I</a:t>
            </a:r>
            <a:r>
              <a:rPr lang="en-IN" sz="23900" dirty="0">
                <a:latin typeface="Bauhaus 93" panose="04030905020B02020C02" pitchFamily="82" charset="0"/>
              </a:rPr>
              <a:t>DIA</a:t>
            </a:r>
          </a:p>
        </p:txBody>
      </p:sp>
    </p:spTree>
    <p:extLst>
      <p:ext uri="{BB962C8B-B14F-4D97-AF65-F5344CB8AC3E}">
        <p14:creationId xmlns:p14="http://schemas.microsoft.com/office/powerpoint/2010/main" val="1128712397"/>
      </p:ext>
    </p:extLst>
  </p:cSld>
  <p:clrMapOvr>
    <a:masterClrMapping/>
  </p:clrMapOvr>
  <mc:AlternateContent xmlns:mc="http://schemas.openxmlformats.org/markup-compatibility/2006" xmlns:p14="http://schemas.microsoft.com/office/powerpoint/2010/main">
    <mc:Choice Requires="p14">
      <p:transition p14:dur="100" advClick="0" advTm="100">
        <p:cut/>
      </p:transition>
    </mc:Choice>
    <mc:Fallback xmlns="">
      <p:transition advClick="0" advTm="100">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97D19-A673-B2FF-415E-72E5E57D19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69FFCFF-E486-23FE-D47E-B558B657F0E7}"/>
              </a:ext>
            </a:extLst>
          </p:cNvPr>
          <p:cNvSpPr txBox="1"/>
          <p:nvPr/>
        </p:nvSpPr>
        <p:spPr>
          <a:xfrm>
            <a:off x="1359221" y="1543868"/>
            <a:ext cx="10299467" cy="3770263"/>
          </a:xfrm>
          <a:prstGeom prst="rect">
            <a:avLst/>
          </a:prstGeom>
          <a:noFill/>
        </p:spPr>
        <p:txBody>
          <a:bodyPr wrap="square" rtlCol="0">
            <a:spAutoFit/>
          </a:bodyPr>
          <a:lstStyle/>
          <a:p>
            <a:pPr algn="ctr"/>
            <a:r>
              <a:rPr lang="en-IN" sz="23900" dirty="0"/>
              <a:t>NV</a:t>
            </a:r>
            <a:r>
              <a:rPr lang="en-IN" sz="23900" dirty="0">
                <a:solidFill>
                  <a:srgbClr val="6CB930"/>
                </a:solidFill>
              </a:rPr>
              <a:t>I</a:t>
            </a:r>
            <a:r>
              <a:rPr lang="en-IN" sz="23900" dirty="0"/>
              <a:t>DIA</a:t>
            </a:r>
          </a:p>
        </p:txBody>
      </p:sp>
    </p:spTree>
    <p:extLst>
      <p:ext uri="{BB962C8B-B14F-4D97-AF65-F5344CB8AC3E}">
        <p14:creationId xmlns:p14="http://schemas.microsoft.com/office/powerpoint/2010/main" val="3354273017"/>
      </p:ext>
    </p:extLst>
  </p:cSld>
  <p:clrMapOvr>
    <a:masterClrMapping/>
  </p:clrMapOvr>
  <mc:AlternateContent xmlns:mc="http://schemas.openxmlformats.org/markup-compatibility/2006" xmlns:p14="http://schemas.microsoft.com/office/powerpoint/2010/main">
    <mc:Choice Requires="p14">
      <p:transition p14:dur="100" advClick="0" advTm="100">
        <p:cut/>
      </p:transition>
    </mc:Choice>
    <mc:Fallback xmlns="">
      <p:transition advClick="0" advTm="100">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5393</TotalTime>
  <Words>976</Words>
  <Application>Microsoft Office PowerPoint</Application>
  <PresentationFormat>Widescreen</PresentationFormat>
  <Paragraphs>246</Paragraphs>
  <Slides>42</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Agency FB</vt:lpstr>
      <vt:lpstr>Aparajita</vt:lpstr>
      <vt:lpstr>Aptos Narrow</vt:lpstr>
      <vt:lpstr>Arial</vt:lpstr>
      <vt:lpstr>Bahnschrift SemiBold SemiConden</vt:lpstr>
      <vt:lpstr>Bauhaus 93</vt:lpstr>
      <vt:lpstr>Calibri</vt:lpstr>
      <vt:lpstr>Calibri Light</vt:lpstr>
      <vt:lpstr>Cascadia Mono Light</vt:lpstr>
      <vt:lpstr>Castellar</vt:lpstr>
      <vt:lpstr>Centaur</vt:lpstr>
      <vt:lpstr>Copperplate Gothic Light</vt:lpstr>
      <vt:lpstr>Harlow Solid Italic</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 Rajput</dc:creator>
  <cp:lastModifiedBy>Aman Rajput</cp:lastModifiedBy>
  <cp:revision>55</cp:revision>
  <dcterms:created xsi:type="dcterms:W3CDTF">2025-07-27T06:51:30Z</dcterms:created>
  <dcterms:modified xsi:type="dcterms:W3CDTF">2025-08-02T03:25:04Z</dcterms:modified>
</cp:coreProperties>
</file>